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365" r:id="rId5"/>
    <p:sldId id="320" r:id="rId6"/>
    <p:sldId id="321" r:id="rId7"/>
    <p:sldId id="340" r:id="rId8"/>
    <p:sldId id="357" r:id="rId9"/>
    <p:sldId id="358" r:id="rId10"/>
    <p:sldId id="359" r:id="rId11"/>
    <p:sldId id="360" r:id="rId12"/>
    <p:sldId id="346" r:id="rId13"/>
    <p:sldId id="341" r:id="rId14"/>
    <p:sldId id="349" r:id="rId15"/>
    <p:sldId id="354" r:id="rId16"/>
    <p:sldId id="355" r:id="rId17"/>
    <p:sldId id="350" r:id="rId18"/>
    <p:sldId id="352" r:id="rId19"/>
    <p:sldId id="366" r:id="rId20"/>
    <p:sldId id="367" r:id="rId21"/>
    <p:sldId id="353" r:id="rId22"/>
    <p:sldId id="368" r:id="rId23"/>
    <p:sldId id="369" r:id="rId24"/>
    <p:sldId id="356" r:id="rId25"/>
    <p:sldId id="364" r:id="rId26"/>
  </p:sldIdLst>
  <p:sldSz cx="12192000" cy="6858000"/>
  <p:notesSz cx="9144000" cy="6858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8C9"/>
    <a:srgbClr val="000000"/>
    <a:srgbClr val="F87D24"/>
    <a:srgbClr val="FFFFFF"/>
    <a:srgbClr val="DDDDDD"/>
    <a:srgbClr val="5D5D5D"/>
    <a:srgbClr val="47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4096C0-FDF7-4A0F-9995-F54216F3F416}" v="1" dt="2023-01-16T12:45:50.170"/>
    <p1510:client id="{C9415C07-9892-4444-B91F-00E24AD0E60A}" v="264" dt="2023-01-16T09:30:55.2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6723" autoAdjust="0"/>
  </p:normalViewPr>
  <p:slideViewPr>
    <p:cSldViewPr>
      <p:cViewPr varScale="1">
        <p:scale>
          <a:sx n="105" d="100"/>
          <a:sy n="105" d="100"/>
        </p:scale>
        <p:origin x="612" y="108"/>
      </p:cViewPr>
      <p:guideLst/>
    </p:cSldViewPr>
  </p:slideViewPr>
  <p:outlineViewPr>
    <p:cViewPr>
      <p:scale>
        <a:sx n="33" d="100"/>
        <a:sy n="33" d="100"/>
      </p:scale>
      <p:origin x="0" y="-51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7" d="100"/>
          <a:sy n="127" d="100"/>
        </p:scale>
        <p:origin x="2082" y="13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5359CE-1CAD-4649-BD5E-F48C83613731}" type="doc">
      <dgm:prSet loTypeId="urn:microsoft.com/office/officeart/2005/8/layout/hierarchy4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DK"/>
        </a:p>
      </dgm:t>
    </dgm:pt>
    <dgm:pt modelId="{D8FC8A09-A00C-4DD3-88E1-06A187F01129}">
      <dgm:prSet phldrT="[Text]" custT="1"/>
      <dgm:spPr>
        <a:solidFill>
          <a:schemeClr val="bg1"/>
        </a:solidFill>
        <a:ln w="25400" cap="flat" cmpd="sng">
          <a:solidFill>
            <a:schemeClr val="accent1"/>
          </a:solidFill>
          <a:miter lim="800000"/>
        </a:ln>
      </dgm:spPr>
      <dgm:t>
        <a:bodyPr lIns="180000" tIns="180000" rIns="180000" bIns="180000"/>
        <a:lstStyle/>
        <a:p>
          <a:r>
            <a:rPr lang="en-US" sz="900" b="1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rPr>
            <a:t>ERP data &amp; events</a:t>
          </a:r>
        </a:p>
        <a:p>
          <a:r>
            <a:rPr lang="en-US" sz="900" dirty="0">
              <a:solidFill>
                <a:schemeClr val="tx1"/>
              </a:solidFill>
            </a:rPr>
            <a:t>Produce gets new planned production orders from the ERP system as production order backlog.</a:t>
          </a:r>
          <a:endParaRPr lang="en-DK" sz="900" dirty="0"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227AD339-28E0-49E9-9A1E-92D4677A057D}" type="parTrans" cxnId="{21667957-81BC-449A-B45E-FE98ED545B38}">
      <dgm:prSet/>
      <dgm:spPr/>
      <dgm:t>
        <a:bodyPr/>
        <a:lstStyle/>
        <a:p>
          <a:endParaRPr lang="en-DK"/>
        </a:p>
      </dgm:t>
    </dgm:pt>
    <dgm:pt modelId="{1D17B92E-F51C-4787-B8CC-A92CAED8C50C}" type="sibTrans" cxnId="{21667957-81BC-449A-B45E-FE98ED545B38}">
      <dgm:prSet/>
      <dgm:spPr/>
      <dgm:t>
        <a:bodyPr/>
        <a:lstStyle/>
        <a:p>
          <a:endParaRPr lang="en-DK"/>
        </a:p>
      </dgm:t>
    </dgm:pt>
    <dgm:pt modelId="{D09F1ACB-8B01-4023-B163-0F9C3355B4EA}">
      <dgm:prSet phldrT="[Text]" custT="1"/>
      <dgm:spPr>
        <a:solidFill>
          <a:schemeClr val="tx1"/>
        </a:solidFill>
        <a:ln>
          <a:noFill/>
        </a:ln>
      </dgm:spPr>
      <dgm:t>
        <a:bodyPr lIns="180000" tIns="180000" rIns="180000" bIns="180000"/>
        <a:lstStyle/>
        <a:p>
          <a:r>
            <a:rPr lang="en-US" sz="900" b="1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Select and execute operation steps</a:t>
          </a:r>
        </a:p>
        <a:p>
          <a:br>
            <a:rPr lang="en-US" sz="900" b="1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</a:br>
          <a: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Select the next operation steps and start the processing</a:t>
          </a:r>
          <a:endParaRPr lang="en-DK" sz="900" kern="1200" dirty="0">
            <a:solidFill>
              <a:srgbClr val="FFFFFF"/>
            </a:solidFill>
            <a:latin typeface="Inter" panose="02000503000000020004" pitchFamily="2" charset="0"/>
            <a:ea typeface="Inter" panose="02000503000000020004" pitchFamily="2" charset="0"/>
            <a:cs typeface="+mn-cs"/>
          </a:endParaRPr>
        </a:p>
      </dgm:t>
    </dgm:pt>
    <dgm:pt modelId="{FFE3FBB8-3B44-49E9-AC0E-789D6EC6A18B}" type="parTrans" cxnId="{12646684-36B6-42E3-8C1A-0AFE649D1194}">
      <dgm:prSet/>
      <dgm:spPr/>
      <dgm:t>
        <a:bodyPr/>
        <a:lstStyle/>
        <a:p>
          <a:endParaRPr lang="en-DK"/>
        </a:p>
      </dgm:t>
    </dgm:pt>
    <dgm:pt modelId="{A6677752-CE70-4A3C-A2F9-571A7D0C2697}" type="sibTrans" cxnId="{12646684-36B6-42E3-8C1A-0AFE649D1194}">
      <dgm:prSet/>
      <dgm:spPr/>
      <dgm:t>
        <a:bodyPr/>
        <a:lstStyle/>
        <a:p>
          <a:endParaRPr lang="en-DK"/>
        </a:p>
      </dgm:t>
    </dgm:pt>
    <dgm:pt modelId="{26113BF7-D2BD-43B9-BEB4-5534021BC7BC}">
      <dgm:prSet phldrT="[Text]" custT="1"/>
      <dgm:spPr>
        <a:noFill/>
        <a:ln>
          <a:noFill/>
        </a:ln>
      </dgm:spPr>
      <dgm:t>
        <a:bodyPr/>
        <a:lstStyle/>
        <a:p>
          <a:br>
            <a:rPr lang="en-US" sz="1200" dirty="0">
              <a:latin typeface="Inter" panose="02000503000000020004" pitchFamily="2" charset="0"/>
              <a:ea typeface="Inter" panose="02000503000000020004" pitchFamily="2" charset="0"/>
            </a:rPr>
          </a:br>
          <a:endParaRPr lang="en-DK" sz="1200" dirty="0"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7D6D816E-0B73-4A0B-9922-DE521D62DC35}" type="parTrans" cxnId="{79DD1F6A-C60B-402B-8ABC-E59FFBB03467}">
      <dgm:prSet/>
      <dgm:spPr/>
      <dgm:t>
        <a:bodyPr/>
        <a:lstStyle/>
        <a:p>
          <a:endParaRPr lang="en-DK"/>
        </a:p>
      </dgm:t>
    </dgm:pt>
    <dgm:pt modelId="{30A55C9B-47AC-4034-B2B1-ACC9F86CA09C}" type="sibTrans" cxnId="{79DD1F6A-C60B-402B-8ABC-E59FFBB03467}">
      <dgm:prSet/>
      <dgm:spPr/>
      <dgm:t>
        <a:bodyPr/>
        <a:lstStyle/>
        <a:p>
          <a:endParaRPr lang="en-DK"/>
        </a:p>
      </dgm:t>
    </dgm:pt>
    <dgm:pt modelId="{D06B0F18-E6A8-4BF9-8EE2-6A6C468B7F87}">
      <dgm:prSet phldrT="[Text]" custT="1"/>
      <dgm:spPr>
        <a:solidFill>
          <a:schemeClr val="tx1"/>
        </a:solidFill>
        <a:ln>
          <a:noFill/>
        </a:ln>
      </dgm:spPr>
      <dgm:t>
        <a:bodyPr lIns="180000" tIns="180000" rIns="180000" bIns="180000"/>
        <a:lstStyle/>
        <a:p>
          <a:r>
            <a:rPr lang="en-US" sz="900" b="1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Call up production information</a:t>
          </a:r>
          <a:b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</a:rPr>
          </a:br>
          <a:b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</a:rPr>
          </a:br>
          <a: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Check which materials, resources and processing information need to be used</a:t>
          </a:r>
          <a:endParaRPr lang="en-DK" sz="900" kern="1200" dirty="0">
            <a:solidFill>
              <a:srgbClr val="FFFFFF"/>
            </a:solidFill>
            <a:latin typeface="Inter" panose="02000503000000020004" pitchFamily="2" charset="0"/>
            <a:ea typeface="Inter" panose="02000503000000020004" pitchFamily="2" charset="0"/>
            <a:cs typeface="+mn-cs"/>
          </a:endParaRPr>
        </a:p>
      </dgm:t>
    </dgm:pt>
    <dgm:pt modelId="{69D00FB6-A68B-453B-888F-4FF484D19A8B}" type="parTrans" cxnId="{7333C574-2CE6-41D5-BE85-FD78AF4F1228}">
      <dgm:prSet/>
      <dgm:spPr/>
      <dgm:t>
        <a:bodyPr/>
        <a:lstStyle/>
        <a:p>
          <a:endParaRPr lang="en-DK"/>
        </a:p>
      </dgm:t>
    </dgm:pt>
    <dgm:pt modelId="{D8112424-ABFB-4A3C-ADFB-A1CBDB65BA45}" type="sibTrans" cxnId="{7333C574-2CE6-41D5-BE85-FD78AF4F1228}">
      <dgm:prSet/>
      <dgm:spPr/>
      <dgm:t>
        <a:bodyPr/>
        <a:lstStyle/>
        <a:p>
          <a:endParaRPr lang="en-DK"/>
        </a:p>
      </dgm:t>
    </dgm:pt>
    <dgm:pt modelId="{A0375558-30C4-4EF8-9E1C-5F0B60CB89A5}">
      <dgm:prSet phldrT="[Text]" custT="1"/>
      <dgm:spPr>
        <a:solidFill>
          <a:schemeClr val="tx1"/>
        </a:solidFill>
        <a:ln>
          <a:noFill/>
        </a:ln>
      </dgm:spPr>
      <dgm:t>
        <a:bodyPr lIns="180000" tIns="180000" rIns="180000" bIns="180000"/>
        <a:lstStyle/>
        <a:p>
          <a:r>
            <a:rPr lang="en-US" sz="900" b="1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Monitor production progress</a:t>
          </a:r>
          <a:br>
            <a:rPr lang="en-US" sz="900" b="1" kern="1200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</a:rPr>
          </a:br>
          <a:br>
            <a:rPr lang="en-US" sz="900" b="1" kern="1200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</a:rPr>
          </a:br>
          <a: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Monitor the production process and progress of individual operations or production orders</a:t>
          </a:r>
          <a:endParaRPr lang="en-DK" sz="900" kern="1200" dirty="0">
            <a:solidFill>
              <a:srgbClr val="FFFFFF"/>
            </a:solidFill>
            <a:latin typeface="Inter" panose="02000503000000020004" pitchFamily="2" charset="0"/>
            <a:ea typeface="Inter" panose="02000503000000020004" pitchFamily="2" charset="0"/>
            <a:cs typeface="+mn-cs"/>
          </a:endParaRPr>
        </a:p>
      </dgm:t>
    </dgm:pt>
    <dgm:pt modelId="{275F8B24-A47D-42FF-B248-78D92F36BD0D}" type="parTrans" cxnId="{A25CCDAC-4893-4181-8EFD-FC3520A28729}">
      <dgm:prSet/>
      <dgm:spPr/>
      <dgm:t>
        <a:bodyPr/>
        <a:lstStyle/>
        <a:p>
          <a:endParaRPr lang="en-DK"/>
        </a:p>
      </dgm:t>
    </dgm:pt>
    <dgm:pt modelId="{EA186BB4-8685-49A3-9B4C-5DB3C6FCBBB2}" type="sibTrans" cxnId="{A25CCDAC-4893-4181-8EFD-FC3520A28729}">
      <dgm:prSet/>
      <dgm:spPr/>
      <dgm:t>
        <a:bodyPr/>
        <a:lstStyle/>
        <a:p>
          <a:endParaRPr lang="en-DK"/>
        </a:p>
      </dgm:t>
    </dgm:pt>
    <dgm:pt modelId="{71866C7D-BC52-486F-B081-C30AAD5F1752}">
      <dgm:prSet phldrT="[Text]" custT="1"/>
      <dgm:spPr>
        <a:solidFill>
          <a:schemeClr val="tx1"/>
        </a:solidFill>
        <a:ln>
          <a:noFill/>
        </a:ln>
      </dgm:spPr>
      <dgm:t>
        <a:bodyPr lIns="108000" tIns="180000" rIns="108000" bIns="180000"/>
        <a:lstStyle/>
        <a:p>
          <a:r>
            <a:rPr lang="en-US" sz="900" b="1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Organize and prioritize</a:t>
          </a:r>
        </a:p>
        <a:p>
          <a:br>
            <a:rPr lang="en-US" sz="900" kern="1200" dirty="0">
              <a:solidFill>
                <a:schemeClr val="bg2"/>
              </a:solidFill>
              <a:latin typeface="+mj-lt"/>
            </a:rPr>
          </a:br>
          <a: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Filter, sort and prioritize the production order backlog</a:t>
          </a:r>
          <a:endParaRPr lang="en-DK" sz="900" kern="1200" dirty="0">
            <a:solidFill>
              <a:srgbClr val="FFFFFF"/>
            </a:solidFill>
            <a:latin typeface="Inter" panose="02000503000000020004" pitchFamily="2" charset="0"/>
            <a:ea typeface="Inter" panose="02000503000000020004" pitchFamily="2" charset="0"/>
            <a:cs typeface="+mn-cs"/>
          </a:endParaRPr>
        </a:p>
      </dgm:t>
    </dgm:pt>
    <dgm:pt modelId="{0745AD9D-FC9A-49EF-A077-C165739FB4BC}" type="parTrans" cxnId="{F574BD97-45F5-43D8-9142-D69998EEF077}">
      <dgm:prSet/>
      <dgm:spPr/>
      <dgm:t>
        <a:bodyPr/>
        <a:lstStyle/>
        <a:p>
          <a:endParaRPr lang="en-DK"/>
        </a:p>
      </dgm:t>
    </dgm:pt>
    <dgm:pt modelId="{4D1F33D2-FE7C-4284-A591-CE4138D63A0F}" type="sibTrans" cxnId="{F574BD97-45F5-43D8-9142-D69998EEF077}">
      <dgm:prSet/>
      <dgm:spPr/>
      <dgm:t>
        <a:bodyPr/>
        <a:lstStyle/>
        <a:p>
          <a:endParaRPr lang="en-DK"/>
        </a:p>
      </dgm:t>
    </dgm:pt>
    <dgm:pt modelId="{986D7E41-936B-429E-B620-1CE28CFFBD6E}">
      <dgm:prSet phldrT="[Text]" custT="1"/>
      <dgm:spPr>
        <a:solidFill>
          <a:schemeClr val="tx1"/>
        </a:solidFill>
        <a:ln>
          <a:noFill/>
        </a:ln>
      </dgm:spPr>
      <dgm:t>
        <a:bodyPr lIns="180000" tIns="180000" rIns="180000" bIns="180000"/>
        <a:lstStyle/>
        <a:p>
          <a:r>
            <a:rPr lang="en-US" sz="900" b="1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Providing for shop floor operator</a:t>
          </a:r>
          <a:br>
            <a:rPr lang="en-US" sz="900" b="1" kern="1200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</a:rPr>
          </a:br>
          <a:br>
            <a:rPr lang="en-US" sz="900" kern="1200" dirty="0">
              <a:solidFill>
                <a:schemeClr val="bg2"/>
              </a:solidFill>
              <a:latin typeface="+mj-lt"/>
            </a:rPr>
          </a:br>
          <a: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Check material availability and release orders for the next production day</a:t>
          </a:r>
          <a:endParaRPr lang="en-DK" sz="900" kern="1200" dirty="0">
            <a:solidFill>
              <a:srgbClr val="FFFFFF"/>
            </a:solidFill>
            <a:latin typeface="Inter" panose="02000503000000020004" pitchFamily="2" charset="0"/>
            <a:ea typeface="Inter" panose="02000503000000020004" pitchFamily="2" charset="0"/>
            <a:cs typeface="+mn-cs"/>
          </a:endParaRPr>
        </a:p>
      </dgm:t>
    </dgm:pt>
    <dgm:pt modelId="{B89B9D53-C0FB-4886-AA96-EB0A69F143E1}" type="parTrans" cxnId="{EF918109-0236-487F-A40F-2A45540B5209}">
      <dgm:prSet/>
      <dgm:spPr/>
      <dgm:t>
        <a:bodyPr/>
        <a:lstStyle/>
        <a:p>
          <a:endParaRPr lang="en-DK"/>
        </a:p>
      </dgm:t>
    </dgm:pt>
    <dgm:pt modelId="{27F32E26-68F3-4C8D-9673-C8866D379C28}" type="sibTrans" cxnId="{EF918109-0236-487F-A40F-2A45540B5209}">
      <dgm:prSet/>
      <dgm:spPr/>
      <dgm:t>
        <a:bodyPr/>
        <a:lstStyle/>
        <a:p>
          <a:endParaRPr lang="en-DK"/>
        </a:p>
      </dgm:t>
    </dgm:pt>
    <dgm:pt modelId="{BA7381E9-54E7-4A6E-8706-F0206B2BFD27}">
      <dgm:prSet phldrT="[Text]" custT="1"/>
      <dgm:spPr>
        <a:noFill/>
        <a:ln>
          <a:noFill/>
        </a:ln>
      </dgm:spPr>
      <dgm:t>
        <a:bodyPr/>
        <a:lstStyle/>
        <a:p>
          <a:br>
            <a:rPr lang="en-US" sz="1200" dirty="0">
              <a:latin typeface="Inter" panose="02000503000000020004" pitchFamily="2" charset="0"/>
              <a:ea typeface="Inter" panose="02000503000000020004" pitchFamily="2" charset="0"/>
            </a:rPr>
          </a:br>
          <a:endParaRPr lang="en-DK" sz="1200" dirty="0"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164F93DA-348A-4D5B-BA63-7794393D849B}" type="sibTrans" cxnId="{F890C6C5-11D2-4145-809A-095AC2D50037}">
      <dgm:prSet/>
      <dgm:spPr/>
      <dgm:t>
        <a:bodyPr/>
        <a:lstStyle/>
        <a:p>
          <a:endParaRPr lang="en-DK"/>
        </a:p>
      </dgm:t>
    </dgm:pt>
    <dgm:pt modelId="{2AA8CAA5-F98B-4AAE-AE12-AEC8A3ED255F}" type="parTrans" cxnId="{F890C6C5-11D2-4145-809A-095AC2D50037}">
      <dgm:prSet/>
      <dgm:spPr/>
      <dgm:t>
        <a:bodyPr/>
        <a:lstStyle/>
        <a:p>
          <a:endParaRPr lang="en-DK"/>
        </a:p>
      </dgm:t>
    </dgm:pt>
    <dgm:pt modelId="{A7873F58-E3E4-455A-BDC2-0F02800D0EE5}">
      <dgm:prSet phldrT="[Text]" custT="1"/>
      <dgm:spPr>
        <a:solidFill>
          <a:schemeClr val="tx1"/>
        </a:solidFill>
        <a:ln>
          <a:noFill/>
        </a:ln>
      </dgm:spPr>
      <dgm:t>
        <a:bodyPr lIns="180000" tIns="180000" rIns="180000" bIns="180000"/>
        <a:lstStyle/>
        <a:p>
          <a:r>
            <a:rPr lang="en-US" sz="900" b="1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Production data collection</a:t>
          </a:r>
        </a:p>
        <a:p>
          <a:b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</a:rPr>
          </a:br>
          <a: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Record material usage and labor time, confirm finished production quantities</a:t>
          </a:r>
          <a:endParaRPr lang="en-DK" sz="900" kern="1200" dirty="0">
            <a:solidFill>
              <a:srgbClr val="FFFFFF"/>
            </a:solidFill>
            <a:latin typeface="Inter" panose="02000503000000020004" pitchFamily="2" charset="0"/>
            <a:ea typeface="Inter" panose="02000503000000020004" pitchFamily="2" charset="0"/>
            <a:cs typeface="+mn-cs"/>
          </a:endParaRPr>
        </a:p>
      </dgm:t>
    </dgm:pt>
    <dgm:pt modelId="{912FD367-9E2D-4776-9514-7E9B665FE381}" type="parTrans" cxnId="{5CBEDAEB-D23D-4F31-9874-8D9732558552}">
      <dgm:prSet/>
      <dgm:spPr/>
      <dgm:t>
        <a:bodyPr/>
        <a:lstStyle/>
        <a:p>
          <a:endParaRPr lang="en-DK"/>
        </a:p>
      </dgm:t>
    </dgm:pt>
    <dgm:pt modelId="{CA1AA6C2-6319-47C8-84E0-6D575B625606}" type="sibTrans" cxnId="{5CBEDAEB-D23D-4F31-9874-8D9732558552}">
      <dgm:prSet/>
      <dgm:spPr/>
      <dgm:t>
        <a:bodyPr/>
        <a:lstStyle/>
        <a:p>
          <a:endParaRPr lang="en-DK"/>
        </a:p>
      </dgm:t>
    </dgm:pt>
    <dgm:pt modelId="{DB3FFEF5-0316-4DA5-B044-2E57DFE58A79}" type="pres">
      <dgm:prSet presAssocID="{535359CE-1CAD-4649-BD5E-F48C8361373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3156005-8934-45DA-8604-2406F13617A3}" type="pres">
      <dgm:prSet presAssocID="{D8FC8A09-A00C-4DD3-88E1-06A187F01129}" presName="vertOne" presStyleCnt="0"/>
      <dgm:spPr/>
    </dgm:pt>
    <dgm:pt modelId="{36A75464-C5B4-4868-908B-54E605A60C7A}" type="pres">
      <dgm:prSet presAssocID="{D8FC8A09-A00C-4DD3-88E1-06A187F01129}" presName="txOne" presStyleLbl="node0" presStyleIdx="0" presStyleCnt="5" custScaleX="98050" custScaleY="296788" custLinFactNeighborY="-17721">
        <dgm:presLayoutVars>
          <dgm:chPref val="3"/>
        </dgm:presLayoutVars>
      </dgm:prSet>
      <dgm:spPr>
        <a:prstGeom prst="rect">
          <a:avLst/>
        </a:prstGeom>
      </dgm:spPr>
    </dgm:pt>
    <dgm:pt modelId="{C8BFD99E-CB3C-4AD0-8F65-764349286B6E}" type="pres">
      <dgm:prSet presAssocID="{D8FC8A09-A00C-4DD3-88E1-06A187F01129}" presName="horzOne" presStyleCnt="0"/>
      <dgm:spPr/>
    </dgm:pt>
    <dgm:pt modelId="{2138BCAA-A541-4376-B60E-56653241CB52}" type="pres">
      <dgm:prSet presAssocID="{1D17B92E-F51C-4787-B8CC-A92CAED8C50C}" presName="sibSpaceOne" presStyleCnt="0"/>
      <dgm:spPr/>
    </dgm:pt>
    <dgm:pt modelId="{F0628006-0E2E-44BE-AC74-94910760E219}" type="pres">
      <dgm:prSet presAssocID="{71866C7D-BC52-486F-B081-C30AAD5F1752}" presName="vertOne" presStyleCnt="0"/>
      <dgm:spPr/>
    </dgm:pt>
    <dgm:pt modelId="{CEC2B646-94B2-4D49-8D52-D5DF0DDD1DD2}" type="pres">
      <dgm:prSet presAssocID="{71866C7D-BC52-486F-B081-C30AAD5F1752}" presName="txOne" presStyleLbl="node0" presStyleIdx="1" presStyleCnt="5" custScaleY="296761" custLinFactNeighborX="335" custLinFactNeighborY="-5393">
        <dgm:presLayoutVars>
          <dgm:chPref val="3"/>
        </dgm:presLayoutVars>
      </dgm:prSet>
      <dgm:spPr>
        <a:prstGeom prst="rect">
          <a:avLst/>
        </a:prstGeom>
      </dgm:spPr>
    </dgm:pt>
    <dgm:pt modelId="{4116BA9A-D72F-4361-9154-4E910CAC1C72}" type="pres">
      <dgm:prSet presAssocID="{71866C7D-BC52-486F-B081-C30AAD5F1752}" presName="parTransOne" presStyleCnt="0"/>
      <dgm:spPr/>
    </dgm:pt>
    <dgm:pt modelId="{3F4764FC-C21B-4DF5-9451-4231337EC19E}" type="pres">
      <dgm:prSet presAssocID="{71866C7D-BC52-486F-B081-C30AAD5F1752}" presName="horzOne" presStyleCnt="0"/>
      <dgm:spPr/>
    </dgm:pt>
    <dgm:pt modelId="{05689EA4-3E78-4F2C-993D-1BC2C8DCE9AF}" type="pres">
      <dgm:prSet presAssocID="{986D7E41-936B-429E-B620-1CE28CFFBD6E}" presName="vertTwo" presStyleCnt="0"/>
      <dgm:spPr/>
    </dgm:pt>
    <dgm:pt modelId="{F8D143A2-EE72-4988-B601-4F0E8C9714A5}" type="pres">
      <dgm:prSet presAssocID="{986D7E41-936B-429E-B620-1CE28CFFBD6E}" presName="txTwo" presStyleLbl="node2" presStyleIdx="0" presStyleCnt="4" custScaleX="98242" custScaleY="296584" custLinFactNeighborY="24829">
        <dgm:presLayoutVars>
          <dgm:chPref val="3"/>
        </dgm:presLayoutVars>
      </dgm:prSet>
      <dgm:spPr>
        <a:prstGeom prst="rect">
          <a:avLst/>
        </a:prstGeom>
      </dgm:spPr>
    </dgm:pt>
    <dgm:pt modelId="{C3B5A4DE-0A6C-405A-A270-DE5AF8A38C87}" type="pres">
      <dgm:prSet presAssocID="{986D7E41-936B-429E-B620-1CE28CFFBD6E}" presName="horzTwo" presStyleCnt="0"/>
      <dgm:spPr/>
    </dgm:pt>
    <dgm:pt modelId="{438FEDCE-F3EC-464F-B385-91F8E1A1F02A}" type="pres">
      <dgm:prSet presAssocID="{4D1F33D2-FE7C-4284-A591-CE4138D63A0F}" presName="sibSpaceOne" presStyleCnt="0"/>
      <dgm:spPr/>
    </dgm:pt>
    <dgm:pt modelId="{41CE9833-9FA5-4651-92C5-0A2EDA3BA03F}" type="pres">
      <dgm:prSet presAssocID="{BA7381E9-54E7-4A6E-8706-F0206B2BFD27}" presName="vertOne" presStyleCnt="0"/>
      <dgm:spPr/>
    </dgm:pt>
    <dgm:pt modelId="{4DFA3BDC-D516-4E18-AA96-9AE5CF7CAE0E}" type="pres">
      <dgm:prSet presAssocID="{BA7381E9-54E7-4A6E-8706-F0206B2BFD27}" presName="txOne" presStyleLbl="node0" presStyleIdx="2" presStyleCnt="5">
        <dgm:presLayoutVars>
          <dgm:chPref val="3"/>
        </dgm:presLayoutVars>
      </dgm:prSet>
      <dgm:spPr>
        <a:prstGeom prst="rect">
          <a:avLst/>
        </a:prstGeom>
      </dgm:spPr>
    </dgm:pt>
    <dgm:pt modelId="{AD8C1728-511A-4FCF-997B-41C2DFFD4D64}" type="pres">
      <dgm:prSet presAssocID="{BA7381E9-54E7-4A6E-8706-F0206B2BFD27}" presName="parTransOne" presStyleCnt="0"/>
      <dgm:spPr/>
    </dgm:pt>
    <dgm:pt modelId="{34511672-11DB-4B66-B426-CFD4A2A26512}" type="pres">
      <dgm:prSet presAssocID="{BA7381E9-54E7-4A6E-8706-F0206B2BFD27}" presName="horzOne" presStyleCnt="0"/>
      <dgm:spPr/>
    </dgm:pt>
    <dgm:pt modelId="{9238B411-035E-4C6D-B9E8-0412676E718B}" type="pres">
      <dgm:prSet presAssocID="{D09F1ACB-8B01-4023-B163-0F9C3355B4EA}" presName="vertTwo" presStyleCnt="0"/>
      <dgm:spPr/>
    </dgm:pt>
    <dgm:pt modelId="{3AF38F49-C610-4A70-B5C4-45CE817B9DB0}" type="pres">
      <dgm:prSet presAssocID="{D09F1ACB-8B01-4023-B163-0F9C3355B4EA}" presName="txTwo" presStyleLbl="node2" presStyleIdx="1" presStyleCnt="4" custScaleX="98146" custScaleY="296584" custLinFactY="100000" custLinFactNeighborX="1116" custLinFactNeighborY="136868">
        <dgm:presLayoutVars>
          <dgm:chPref val="3"/>
        </dgm:presLayoutVars>
      </dgm:prSet>
      <dgm:spPr>
        <a:prstGeom prst="rect">
          <a:avLst/>
        </a:prstGeom>
      </dgm:spPr>
    </dgm:pt>
    <dgm:pt modelId="{545F47ED-2DAC-4CB9-A077-0D92E307CA04}" type="pres">
      <dgm:prSet presAssocID="{D09F1ACB-8B01-4023-B163-0F9C3355B4EA}" presName="horzTwo" presStyleCnt="0"/>
      <dgm:spPr/>
    </dgm:pt>
    <dgm:pt modelId="{B2D27700-A97D-492D-8B77-1E6026072395}" type="pres">
      <dgm:prSet presAssocID="{164F93DA-348A-4D5B-BA63-7794393D849B}" presName="sibSpaceOne" presStyleCnt="0"/>
      <dgm:spPr/>
    </dgm:pt>
    <dgm:pt modelId="{81E28CEE-AEE0-4471-A82B-3534A384DEAD}" type="pres">
      <dgm:prSet presAssocID="{26113BF7-D2BD-43B9-BEB4-5534021BC7BC}" presName="vertOne" presStyleCnt="0"/>
      <dgm:spPr/>
    </dgm:pt>
    <dgm:pt modelId="{48EF8B2A-DF5F-41D3-BE47-BA7854ACEE3A}" type="pres">
      <dgm:prSet presAssocID="{26113BF7-D2BD-43B9-BEB4-5534021BC7BC}" presName="txOne" presStyleLbl="node0" presStyleIdx="3" presStyleCnt="5">
        <dgm:presLayoutVars>
          <dgm:chPref val="3"/>
        </dgm:presLayoutVars>
      </dgm:prSet>
      <dgm:spPr>
        <a:prstGeom prst="rect">
          <a:avLst/>
        </a:prstGeom>
      </dgm:spPr>
    </dgm:pt>
    <dgm:pt modelId="{FA32BF5C-0CC3-4408-B05B-0559D7F3CBAA}" type="pres">
      <dgm:prSet presAssocID="{26113BF7-D2BD-43B9-BEB4-5534021BC7BC}" presName="parTransOne" presStyleCnt="0"/>
      <dgm:spPr/>
    </dgm:pt>
    <dgm:pt modelId="{1E172627-7FE0-4A81-8B6F-5C0B50714813}" type="pres">
      <dgm:prSet presAssocID="{26113BF7-D2BD-43B9-BEB4-5534021BC7BC}" presName="horzOne" presStyleCnt="0"/>
      <dgm:spPr/>
    </dgm:pt>
    <dgm:pt modelId="{43AA2E44-26FA-4571-A66F-8D140496B76B}" type="pres">
      <dgm:prSet presAssocID="{D06B0F18-E6A8-4BF9-8EE2-6A6C468B7F87}" presName="vertTwo" presStyleCnt="0"/>
      <dgm:spPr/>
    </dgm:pt>
    <dgm:pt modelId="{887FB8A7-8273-4B9C-9180-0B1F4686FD33}" type="pres">
      <dgm:prSet presAssocID="{D06B0F18-E6A8-4BF9-8EE2-6A6C468B7F87}" presName="txTwo" presStyleLbl="node2" presStyleIdx="2" presStyleCnt="4" custScaleX="98146" custScaleY="296761" custLinFactY="100000" custLinFactNeighborX="683" custLinFactNeighborY="143341">
        <dgm:presLayoutVars>
          <dgm:chPref val="3"/>
        </dgm:presLayoutVars>
      </dgm:prSet>
      <dgm:spPr>
        <a:prstGeom prst="rect">
          <a:avLst/>
        </a:prstGeom>
      </dgm:spPr>
    </dgm:pt>
    <dgm:pt modelId="{FA86C890-1231-4771-8E5E-F44620939BEB}" type="pres">
      <dgm:prSet presAssocID="{D06B0F18-E6A8-4BF9-8EE2-6A6C468B7F87}" presName="horzTwo" presStyleCnt="0"/>
      <dgm:spPr/>
    </dgm:pt>
    <dgm:pt modelId="{28DD8E6D-4CB2-45F5-B637-33654E1E5930}" type="pres">
      <dgm:prSet presAssocID="{30A55C9B-47AC-4034-B2B1-ACC9F86CA09C}" presName="sibSpaceOne" presStyleCnt="0"/>
      <dgm:spPr/>
    </dgm:pt>
    <dgm:pt modelId="{33071C04-0DDD-4FBD-9BC5-F70544CEF241}" type="pres">
      <dgm:prSet presAssocID="{A0375558-30C4-4EF8-9E1C-5F0B60CB89A5}" presName="vertOne" presStyleCnt="0"/>
      <dgm:spPr/>
    </dgm:pt>
    <dgm:pt modelId="{6B6FFC47-0414-41DA-BEBF-45EBF5ABD30B}" type="pres">
      <dgm:prSet presAssocID="{A0375558-30C4-4EF8-9E1C-5F0B60CB89A5}" presName="txOne" presStyleLbl="node0" presStyleIdx="4" presStyleCnt="5" custScaleX="97968" custScaleY="296761">
        <dgm:presLayoutVars>
          <dgm:chPref val="3"/>
        </dgm:presLayoutVars>
      </dgm:prSet>
      <dgm:spPr>
        <a:prstGeom prst="rect">
          <a:avLst/>
        </a:prstGeom>
      </dgm:spPr>
    </dgm:pt>
    <dgm:pt modelId="{27996DB8-3ECD-4796-B0C6-DBA32B3D7B23}" type="pres">
      <dgm:prSet presAssocID="{A0375558-30C4-4EF8-9E1C-5F0B60CB89A5}" presName="parTransOne" presStyleCnt="0"/>
      <dgm:spPr/>
    </dgm:pt>
    <dgm:pt modelId="{2AAF1CA6-12BD-4379-8523-802E9B20C9E3}" type="pres">
      <dgm:prSet presAssocID="{A0375558-30C4-4EF8-9E1C-5F0B60CB89A5}" presName="horzOne" presStyleCnt="0"/>
      <dgm:spPr/>
    </dgm:pt>
    <dgm:pt modelId="{A19FE1A0-2939-4479-9DB1-D28CB170EDFD}" type="pres">
      <dgm:prSet presAssocID="{A7873F58-E3E4-455A-BDC2-0F02800D0EE5}" presName="vertTwo" presStyleCnt="0"/>
      <dgm:spPr/>
    </dgm:pt>
    <dgm:pt modelId="{F0DEAB93-2CA2-4424-8B95-C164CB316966}" type="pres">
      <dgm:prSet presAssocID="{A7873F58-E3E4-455A-BDC2-0F02800D0EE5}" presName="txTwo" presStyleLbl="node2" presStyleIdx="3" presStyleCnt="4" custScaleX="98064" custScaleY="296761" custLinFactNeighborX="105" custLinFactNeighborY="14334">
        <dgm:presLayoutVars>
          <dgm:chPref val="3"/>
        </dgm:presLayoutVars>
      </dgm:prSet>
      <dgm:spPr>
        <a:prstGeom prst="rect">
          <a:avLst/>
        </a:prstGeom>
      </dgm:spPr>
    </dgm:pt>
    <dgm:pt modelId="{66FFAAC3-2DB7-4769-960B-594B8B82927E}" type="pres">
      <dgm:prSet presAssocID="{A7873F58-E3E4-455A-BDC2-0F02800D0EE5}" presName="horzTwo" presStyleCnt="0"/>
      <dgm:spPr/>
    </dgm:pt>
  </dgm:ptLst>
  <dgm:cxnLst>
    <dgm:cxn modelId="{EF918109-0236-487F-A40F-2A45540B5209}" srcId="{71866C7D-BC52-486F-B081-C30AAD5F1752}" destId="{986D7E41-936B-429E-B620-1CE28CFFBD6E}" srcOrd="0" destOrd="0" parTransId="{B89B9D53-C0FB-4886-AA96-EB0A69F143E1}" sibTransId="{27F32E26-68F3-4C8D-9673-C8866D379C28}"/>
    <dgm:cxn modelId="{C977AE0A-627A-4641-B43B-9EACDDF40636}" type="presOf" srcId="{26113BF7-D2BD-43B9-BEB4-5534021BC7BC}" destId="{48EF8B2A-DF5F-41D3-BE47-BA7854ACEE3A}" srcOrd="0" destOrd="0" presId="urn:microsoft.com/office/officeart/2005/8/layout/hierarchy4"/>
    <dgm:cxn modelId="{618DEA31-B891-4145-8A1B-303241111856}" type="presOf" srcId="{BA7381E9-54E7-4A6E-8706-F0206B2BFD27}" destId="{4DFA3BDC-D516-4E18-AA96-9AE5CF7CAE0E}" srcOrd="0" destOrd="0" presId="urn:microsoft.com/office/officeart/2005/8/layout/hierarchy4"/>
    <dgm:cxn modelId="{C052FB3D-89FE-47FF-93BB-C3013379DCE5}" type="presOf" srcId="{535359CE-1CAD-4649-BD5E-F48C83613731}" destId="{DB3FFEF5-0316-4DA5-B044-2E57DFE58A79}" srcOrd="0" destOrd="0" presId="urn:microsoft.com/office/officeart/2005/8/layout/hierarchy4"/>
    <dgm:cxn modelId="{45129D44-FE3B-46AE-A0E1-FA3162EE0961}" type="presOf" srcId="{A7873F58-E3E4-455A-BDC2-0F02800D0EE5}" destId="{F0DEAB93-2CA2-4424-8B95-C164CB316966}" srcOrd="0" destOrd="0" presId="urn:microsoft.com/office/officeart/2005/8/layout/hierarchy4"/>
    <dgm:cxn modelId="{79DD1F6A-C60B-402B-8ABC-E59FFBB03467}" srcId="{535359CE-1CAD-4649-BD5E-F48C83613731}" destId="{26113BF7-D2BD-43B9-BEB4-5534021BC7BC}" srcOrd="3" destOrd="0" parTransId="{7D6D816E-0B73-4A0B-9922-DE521D62DC35}" sibTransId="{30A55C9B-47AC-4034-B2B1-ACC9F86CA09C}"/>
    <dgm:cxn modelId="{7333C574-2CE6-41D5-BE85-FD78AF4F1228}" srcId="{26113BF7-D2BD-43B9-BEB4-5534021BC7BC}" destId="{D06B0F18-E6A8-4BF9-8EE2-6A6C468B7F87}" srcOrd="0" destOrd="0" parTransId="{69D00FB6-A68B-453B-888F-4FF484D19A8B}" sibTransId="{D8112424-ABFB-4A3C-ADFB-A1CBDB65BA45}"/>
    <dgm:cxn modelId="{21667957-81BC-449A-B45E-FE98ED545B38}" srcId="{535359CE-1CAD-4649-BD5E-F48C83613731}" destId="{D8FC8A09-A00C-4DD3-88E1-06A187F01129}" srcOrd="0" destOrd="0" parTransId="{227AD339-28E0-49E9-9A1E-92D4677A057D}" sibTransId="{1D17B92E-F51C-4787-B8CC-A92CAED8C50C}"/>
    <dgm:cxn modelId="{12646684-36B6-42E3-8C1A-0AFE649D1194}" srcId="{BA7381E9-54E7-4A6E-8706-F0206B2BFD27}" destId="{D09F1ACB-8B01-4023-B163-0F9C3355B4EA}" srcOrd="0" destOrd="0" parTransId="{FFE3FBB8-3B44-49E9-AC0E-789D6EC6A18B}" sibTransId="{A6677752-CE70-4A3C-A2F9-571A7D0C2697}"/>
    <dgm:cxn modelId="{F574BD97-45F5-43D8-9142-D69998EEF077}" srcId="{535359CE-1CAD-4649-BD5E-F48C83613731}" destId="{71866C7D-BC52-486F-B081-C30AAD5F1752}" srcOrd="1" destOrd="0" parTransId="{0745AD9D-FC9A-49EF-A077-C165739FB4BC}" sibTransId="{4D1F33D2-FE7C-4284-A591-CE4138D63A0F}"/>
    <dgm:cxn modelId="{A25CCDAC-4893-4181-8EFD-FC3520A28729}" srcId="{535359CE-1CAD-4649-BD5E-F48C83613731}" destId="{A0375558-30C4-4EF8-9E1C-5F0B60CB89A5}" srcOrd="4" destOrd="0" parTransId="{275F8B24-A47D-42FF-B248-78D92F36BD0D}" sibTransId="{EA186BB4-8685-49A3-9B4C-5DB3C6FCBBB2}"/>
    <dgm:cxn modelId="{CFDDA1B0-215B-4528-A9DE-9992BB41AD0C}" type="presOf" srcId="{71866C7D-BC52-486F-B081-C30AAD5F1752}" destId="{CEC2B646-94B2-4D49-8D52-D5DF0DDD1DD2}" srcOrd="0" destOrd="0" presId="urn:microsoft.com/office/officeart/2005/8/layout/hierarchy4"/>
    <dgm:cxn modelId="{C99DDDB7-829F-40E7-875C-CF2BC4E6D61C}" type="presOf" srcId="{D8FC8A09-A00C-4DD3-88E1-06A187F01129}" destId="{36A75464-C5B4-4868-908B-54E605A60C7A}" srcOrd="0" destOrd="0" presId="urn:microsoft.com/office/officeart/2005/8/layout/hierarchy4"/>
    <dgm:cxn modelId="{1061BAC2-85C1-49F4-91AD-7F2E4F6A630B}" type="presOf" srcId="{D06B0F18-E6A8-4BF9-8EE2-6A6C468B7F87}" destId="{887FB8A7-8273-4B9C-9180-0B1F4686FD33}" srcOrd="0" destOrd="0" presId="urn:microsoft.com/office/officeart/2005/8/layout/hierarchy4"/>
    <dgm:cxn modelId="{B92F09C3-38BD-4A18-9F89-42DC38A921BF}" type="presOf" srcId="{986D7E41-936B-429E-B620-1CE28CFFBD6E}" destId="{F8D143A2-EE72-4988-B601-4F0E8C9714A5}" srcOrd="0" destOrd="0" presId="urn:microsoft.com/office/officeart/2005/8/layout/hierarchy4"/>
    <dgm:cxn modelId="{F890C6C5-11D2-4145-809A-095AC2D50037}" srcId="{535359CE-1CAD-4649-BD5E-F48C83613731}" destId="{BA7381E9-54E7-4A6E-8706-F0206B2BFD27}" srcOrd="2" destOrd="0" parTransId="{2AA8CAA5-F98B-4AAE-AE12-AEC8A3ED255F}" sibTransId="{164F93DA-348A-4D5B-BA63-7794393D849B}"/>
    <dgm:cxn modelId="{EBA15EDF-7911-40BE-8BB2-EA976E34B3BD}" type="presOf" srcId="{D09F1ACB-8B01-4023-B163-0F9C3355B4EA}" destId="{3AF38F49-C610-4A70-B5C4-45CE817B9DB0}" srcOrd="0" destOrd="0" presId="urn:microsoft.com/office/officeart/2005/8/layout/hierarchy4"/>
    <dgm:cxn modelId="{8D1596E4-BD70-4153-9F87-B5F8C995A3B8}" type="presOf" srcId="{A0375558-30C4-4EF8-9E1C-5F0B60CB89A5}" destId="{6B6FFC47-0414-41DA-BEBF-45EBF5ABD30B}" srcOrd="0" destOrd="0" presId="urn:microsoft.com/office/officeart/2005/8/layout/hierarchy4"/>
    <dgm:cxn modelId="{5CBEDAEB-D23D-4F31-9874-8D9732558552}" srcId="{A0375558-30C4-4EF8-9E1C-5F0B60CB89A5}" destId="{A7873F58-E3E4-455A-BDC2-0F02800D0EE5}" srcOrd="0" destOrd="0" parTransId="{912FD367-9E2D-4776-9514-7E9B665FE381}" sibTransId="{CA1AA6C2-6319-47C8-84E0-6D575B625606}"/>
    <dgm:cxn modelId="{28CA373B-6C6C-4AFE-9E00-68CE520D9602}" type="presParOf" srcId="{DB3FFEF5-0316-4DA5-B044-2E57DFE58A79}" destId="{13156005-8934-45DA-8604-2406F13617A3}" srcOrd="0" destOrd="0" presId="urn:microsoft.com/office/officeart/2005/8/layout/hierarchy4"/>
    <dgm:cxn modelId="{813A5574-7F32-4DB8-AAD5-2FCBE8297E19}" type="presParOf" srcId="{13156005-8934-45DA-8604-2406F13617A3}" destId="{36A75464-C5B4-4868-908B-54E605A60C7A}" srcOrd="0" destOrd="0" presId="urn:microsoft.com/office/officeart/2005/8/layout/hierarchy4"/>
    <dgm:cxn modelId="{8AB23321-1643-4C21-B3BE-FBE48BBF28A8}" type="presParOf" srcId="{13156005-8934-45DA-8604-2406F13617A3}" destId="{C8BFD99E-CB3C-4AD0-8F65-764349286B6E}" srcOrd="1" destOrd="0" presId="urn:microsoft.com/office/officeart/2005/8/layout/hierarchy4"/>
    <dgm:cxn modelId="{7B3246AB-FD4F-440E-9C6B-18C2EBD0630D}" type="presParOf" srcId="{DB3FFEF5-0316-4DA5-B044-2E57DFE58A79}" destId="{2138BCAA-A541-4376-B60E-56653241CB52}" srcOrd="1" destOrd="0" presId="urn:microsoft.com/office/officeart/2005/8/layout/hierarchy4"/>
    <dgm:cxn modelId="{1528FA98-74B6-43D0-8A06-AFB0371CF724}" type="presParOf" srcId="{DB3FFEF5-0316-4DA5-B044-2E57DFE58A79}" destId="{F0628006-0E2E-44BE-AC74-94910760E219}" srcOrd="2" destOrd="0" presId="urn:microsoft.com/office/officeart/2005/8/layout/hierarchy4"/>
    <dgm:cxn modelId="{F290C9AF-6831-46B6-9057-20AC2E7F0262}" type="presParOf" srcId="{F0628006-0E2E-44BE-AC74-94910760E219}" destId="{CEC2B646-94B2-4D49-8D52-D5DF0DDD1DD2}" srcOrd="0" destOrd="0" presId="urn:microsoft.com/office/officeart/2005/8/layout/hierarchy4"/>
    <dgm:cxn modelId="{3A5318A0-C1B0-4B1A-A733-136FFDDD1AEB}" type="presParOf" srcId="{F0628006-0E2E-44BE-AC74-94910760E219}" destId="{4116BA9A-D72F-4361-9154-4E910CAC1C72}" srcOrd="1" destOrd="0" presId="urn:microsoft.com/office/officeart/2005/8/layout/hierarchy4"/>
    <dgm:cxn modelId="{F5557DB6-1000-4FDF-B88A-E700038705E8}" type="presParOf" srcId="{F0628006-0E2E-44BE-AC74-94910760E219}" destId="{3F4764FC-C21B-4DF5-9451-4231337EC19E}" srcOrd="2" destOrd="0" presId="urn:microsoft.com/office/officeart/2005/8/layout/hierarchy4"/>
    <dgm:cxn modelId="{6111BBC7-2DE9-46C5-A7F7-D1756F7FEE18}" type="presParOf" srcId="{3F4764FC-C21B-4DF5-9451-4231337EC19E}" destId="{05689EA4-3E78-4F2C-993D-1BC2C8DCE9AF}" srcOrd="0" destOrd="0" presId="urn:microsoft.com/office/officeart/2005/8/layout/hierarchy4"/>
    <dgm:cxn modelId="{EFCB93C2-BE0C-4E41-8C5C-D09385EE0331}" type="presParOf" srcId="{05689EA4-3E78-4F2C-993D-1BC2C8DCE9AF}" destId="{F8D143A2-EE72-4988-B601-4F0E8C9714A5}" srcOrd="0" destOrd="0" presId="urn:microsoft.com/office/officeart/2005/8/layout/hierarchy4"/>
    <dgm:cxn modelId="{88323208-3EA1-482A-BC72-EEDB87E12837}" type="presParOf" srcId="{05689EA4-3E78-4F2C-993D-1BC2C8DCE9AF}" destId="{C3B5A4DE-0A6C-405A-A270-DE5AF8A38C87}" srcOrd="1" destOrd="0" presId="urn:microsoft.com/office/officeart/2005/8/layout/hierarchy4"/>
    <dgm:cxn modelId="{13D40DE2-A8E1-4582-B86F-35944E50BF8B}" type="presParOf" srcId="{DB3FFEF5-0316-4DA5-B044-2E57DFE58A79}" destId="{438FEDCE-F3EC-464F-B385-91F8E1A1F02A}" srcOrd="3" destOrd="0" presId="urn:microsoft.com/office/officeart/2005/8/layout/hierarchy4"/>
    <dgm:cxn modelId="{F837B5A3-F36E-459A-B65A-7A6685852890}" type="presParOf" srcId="{DB3FFEF5-0316-4DA5-B044-2E57DFE58A79}" destId="{41CE9833-9FA5-4651-92C5-0A2EDA3BA03F}" srcOrd="4" destOrd="0" presId="urn:microsoft.com/office/officeart/2005/8/layout/hierarchy4"/>
    <dgm:cxn modelId="{98DCC3D0-E0CD-4496-998E-CFA351D74CDE}" type="presParOf" srcId="{41CE9833-9FA5-4651-92C5-0A2EDA3BA03F}" destId="{4DFA3BDC-D516-4E18-AA96-9AE5CF7CAE0E}" srcOrd="0" destOrd="0" presId="urn:microsoft.com/office/officeart/2005/8/layout/hierarchy4"/>
    <dgm:cxn modelId="{7BF9F20A-5B65-4A09-B816-0B3CD7F35A8A}" type="presParOf" srcId="{41CE9833-9FA5-4651-92C5-0A2EDA3BA03F}" destId="{AD8C1728-511A-4FCF-997B-41C2DFFD4D64}" srcOrd="1" destOrd="0" presId="urn:microsoft.com/office/officeart/2005/8/layout/hierarchy4"/>
    <dgm:cxn modelId="{F6CC761F-32D3-4A6D-A516-E3C0C5968F47}" type="presParOf" srcId="{41CE9833-9FA5-4651-92C5-0A2EDA3BA03F}" destId="{34511672-11DB-4B66-B426-CFD4A2A26512}" srcOrd="2" destOrd="0" presId="urn:microsoft.com/office/officeart/2005/8/layout/hierarchy4"/>
    <dgm:cxn modelId="{E3A0C31C-7A6B-41D1-A90F-9D5EB9ACAB35}" type="presParOf" srcId="{34511672-11DB-4B66-B426-CFD4A2A26512}" destId="{9238B411-035E-4C6D-B9E8-0412676E718B}" srcOrd="0" destOrd="0" presId="urn:microsoft.com/office/officeart/2005/8/layout/hierarchy4"/>
    <dgm:cxn modelId="{5AE85417-704F-445A-B9D6-CCF5CACA9E86}" type="presParOf" srcId="{9238B411-035E-4C6D-B9E8-0412676E718B}" destId="{3AF38F49-C610-4A70-B5C4-45CE817B9DB0}" srcOrd="0" destOrd="0" presId="urn:microsoft.com/office/officeart/2005/8/layout/hierarchy4"/>
    <dgm:cxn modelId="{06179E99-297E-42C9-A748-99A62CF4BE91}" type="presParOf" srcId="{9238B411-035E-4C6D-B9E8-0412676E718B}" destId="{545F47ED-2DAC-4CB9-A077-0D92E307CA04}" srcOrd="1" destOrd="0" presId="urn:microsoft.com/office/officeart/2005/8/layout/hierarchy4"/>
    <dgm:cxn modelId="{81E28998-D7A2-4894-8A3F-752478CAC21F}" type="presParOf" srcId="{DB3FFEF5-0316-4DA5-B044-2E57DFE58A79}" destId="{B2D27700-A97D-492D-8B77-1E6026072395}" srcOrd="5" destOrd="0" presId="urn:microsoft.com/office/officeart/2005/8/layout/hierarchy4"/>
    <dgm:cxn modelId="{97F4F9D9-C3F2-4809-AFFD-662A9A2F5E76}" type="presParOf" srcId="{DB3FFEF5-0316-4DA5-B044-2E57DFE58A79}" destId="{81E28CEE-AEE0-4471-A82B-3534A384DEAD}" srcOrd="6" destOrd="0" presId="urn:microsoft.com/office/officeart/2005/8/layout/hierarchy4"/>
    <dgm:cxn modelId="{1F9326A3-CD76-4810-9DA2-E1F0051B9094}" type="presParOf" srcId="{81E28CEE-AEE0-4471-A82B-3534A384DEAD}" destId="{48EF8B2A-DF5F-41D3-BE47-BA7854ACEE3A}" srcOrd="0" destOrd="0" presId="urn:microsoft.com/office/officeart/2005/8/layout/hierarchy4"/>
    <dgm:cxn modelId="{DFC562A6-A326-4AFE-AEE8-E0E1B86E2E8E}" type="presParOf" srcId="{81E28CEE-AEE0-4471-A82B-3534A384DEAD}" destId="{FA32BF5C-0CC3-4408-B05B-0559D7F3CBAA}" srcOrd="1" destOrd="0" presId="urn:microsoft.com/office/officeart/2005/8/layout/hierarchy4"/>
    <dgm:cxn modelId="{A24AB3BF-D23D-4914-AFD4-F7C73B04DC18}" type="presParOf" srcId="{81E28CEE-AEE0-4471-A82B-3534A384DEAD}" destId="{1E172627-7FE0-4A81-8B6F-5C0B50714813}" srcOrd="2" destOrd="0" presId="urn:microsoft.com/office/officeart/2005/8/layout/hierarchy4"/>
    <dgm:cxn modelId="{3F27B1FB-992D-40A6-81B2-91D0C2A00E1E}" type="presParOf" srcId="{1E172627-7FE0-4A81-8B6F-5C0B50714813}" destId="{43AA2E44-26FA-4571-A66F-8D140496B76B}" srcOrd="0" destOrd="0" presId="urn:microsoft.com/office/officeart/2005/8/layout/hierarchy4"/>
    <dgm:cxn modelId="{3FEB37D0-F0A3-4FCF-9CD5-D7D3F8BF76EF}" type="presParOf" srcId="{43AA2E44-26FA-4571-A66F-8D140496B76B}" destId="{887FB8A7-8273-4B9C-9180-0B1F4686FD33}" srcOrd="0" destOrd="0" presId="urn:microsoft.com/office/officeart/2005/8/layout/hierarchy4"/>
    <dgm:cxn modelId="{5C2B0925-07F0-4E91-8363-0C69BC801470}" type="presParOf" srcId="{43AA2E44-26FA-4571-A66F-8D140496B76B}" destId="{FA86C890-1231-4771-8E5E-F44620939BEB}" srcOrd="1" destOrd="0" presId="urn:microsoft.com/office/officeart/2005/8/layout/hierarchy4"/>
    <dgm:cxn modelId="{10D3B536-9CB2-4AD2-BD5D-B5906D1FDB2A}" type="presParOf" srcId="{DB3FFEF5-0316-4DA5-B044-2E57DFE58A79}" destId="{28DD8E6D-4CB2-45F5-B637-33654E1E5930}" srcOrd="7" destOrd="0" presId="urn:microsoft.com/office/officeart/2005/8/layout/hierarchy4"/>
    <dgm:cxn modelId="{17318C43-D2F1-48B6-8E2F-1F57663C94B6}" type="presParOf" srcId="{DB3FFEF5-0316-4DA5-B044-2E57DFE58A79}" destId="{33071C04-0DDD-4FBD-9BC5-F70544CEF241}" srcOrd="8" destOrd="0" presId="urn:microsoft.com/office/officeart/2005/8/layout/hierarchy4"/>
    <dgm:cxn modelId="{0F402F30-EF81-421F-9E54-32DDBFD197AB}" type="presParOf" srcId="{33071C04-0DDD-4FBD-9BC5-F70544CEF241}" destId="{6B6FFC47-0414-41DA-BEBF-45EBF5ABD30B}" srcOrd="0" destOrd="0" presId="urn:microsoft.com/office/officeart/2005/8/layout/hierarchy4"/>
    <dgm:cxn modelId="{431F4C66-9BB8-4791-8664-6F5C98716874}" type="presParOf" srcId="{33071C04-0DDD-4FBD-9BC5-F70544CEF241}" destId="{27996DB8-3ECD-4796-B0C6-DBA32B3D7B23}" srcOrd="1" destOrd="0" presId="urn:microsoft.com/office/officeart/2005/8/layout/hierarchy4"/>
    <dgm:cxn modelId="{DF555CA2-526E-469A-9626-8A61DBF1E165}" type="presParOf" srcId="{33071C04-0DDD-4FBD-9BC5-F70544CEF241}" destId="{2AAF1CA6-12BD-4379-8523-802E9B20C9E3}" srcOrd="2" destOrd="0" presId="urn:microsoft.com/office/officeart/2005/8/layout/hierarchy4"/>
    <dgm:cxn modelId="{687B648A-5164-4BAA-8598-B38680215C36}" type="presParOf" srcId="{2AAF1CA6-12BD-4379-8523-802E9B20C9E3}" destId="{A19FE1A0-2939-4479-9DB1-D28CB170EDFD}" srcOrd="0" destOrd="0" presId="urn:microsoft.com/office/officeart/2005/8/layout/hierarchy4"/>
    <dgm:cxn modelId="{3554F8F5-7597-47AE-B6D2-4C3730BD5F54}" type="presParOf" srcId="{A19FE1A0-2939-4479-9DB1-D28CB170EDFD}" destId="{F0DEAB93-2CA2-4424-8B95-C164CB316966}" srcOrd="0" destOrd="0" presId="urn:microsoft.com/office/officeart/2005/8/layout/hierarchy4"/>
    <dgm:cxn modelId="{C2A0F519-9DF6-430C-BD1E-3B125FF08938}" type="presParOf" srcId="{A19FE1A0-2939-4479-9DB1-D28CB170EDFD}" destId="{66FFAAC3-2DB7-4769-960B-594B8B82927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75464-C5B4-4868-908B-54E605A60C7A}">
      <dsp:nvSpPr>
        <dsp:cNvPr id="0" name=""/>
        <dsp:cNvSpPr/>
      </dsp:nvSpPr>
      <dsp:spPr>
        <a:xfrm>
          <a:off x="1850" y="0"/>
          <a:ext cx="1879749" cy="1231918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80000" rIns="180000" bIns="18000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rPr>
            <a:t>ERP data &amp; events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</a:rPr>
            <a:t>Produce gets new planned production orders from the ERP system as production order backlog.</a:t>
          </a:r>
          <a:endParaRPr lang="en-DK" sz="900" kern="1200" dirty="0">
            <a:latin typeface="Inter" panose="02000503000000020004" pitchFamily="2" charset="0"/>
            <a:ea typeface="Inter" panose="02000503000000020004" pitchFamily="2" charset="0"/>
          </a:endParaRPr>
        </a:p>
      </dsp:txBody>
      <dsp:txXfrm>
        <a:off x="1850" y="0"/>
        <a:ext cx="1879749" cy="1231918"/>
      </dsp:txXfrm>
    </dsp:sp>
    <dsp:sp modelId="{CEC2B646-94B2-4D49-8D52-D5DF0DDD1DD2}">
      <dsp:nvSpPr>
        <dsp:cNvPr id="0" name=""/>
        <dsp:cNvSpPr/>
      </dsp:nvSpPr>
      <dsp:spPr>
        <a:xfrm>
          <a:off x="2210101" y="0"/>
          <a:ext cx="1917133" cy="1231806"/>
        </a:xfrm>
        <a:prstGeom prst="rect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00" tIns="180000" rIns="108000" bIns="18000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Organize and prioritize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900" kern="1200" dirty="0">
              <a:solidFill>
                <a:schemeClr val="bg2"/>
              </a:solidFill>
              <a:latin typeface="+mj-lt"/>
            </a:rPr>
          </a:br>
          <a: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Filter, sort and prioritize the production order backlog</a:t>
          </a:r>
          <a:endParaRPr lang="en-DK" sz="900" kern="1200" dirty="0">
            <a:solidFill>
              <a:srgbClr val="FFFFFF"/>
            </a:solidFill>
            <a:latin typeface="Inter" panose="02000503000000020004" pitchFamily="2" charset="0"/>
            <a:ea typeface="Inter" panose="02000503000000020004" pitchFamily="2" charset="0"/>
            <a:cs typeface="+mn-cs"/>
          </a:endParaRPr>
        </a:p>
      </dsp:txBody>
      <dsp:txXfrm>
        <a:off x="2210101" y="0"/>
        <a:ext cx="1917133" cy="1231806"/>
      </dsp:txXfrm>
    </dsp:sp>
    <dsp:sp modelId="{F8D143A2-EE72-4988-B601-4F0E8C9714A5}">
      <dsp:nvSpPr>
        <dsp:cNvPr id="0" name=""/>
        <dsp:cNvSpPr/>
      </dsp:nvSpPr>
      <dsp:spPr>
        <a:xfrm>
          <a:off x="2221450" y="1505554"/>
          <a:ext cx="1881591" cy="1231071"/>
        </a:xfrm>
        <a:prstGeom prst="rect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80000" rIns="180000" bIns="18000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Providing for shop floor operator</a:t>
          </a:r>
          <a:br>
            <a:rPr lang="en-US" sz="900" b="1" kern="1200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</a:rPr>
          </a:br>
          <a:br>
            <a:rPr lang="en-US" sz="900" kern="1200" dirty="0">
              <a:solidFill>
                <a:schemeClr val="bg2"/>
              </a:solidFill>
              <a:latin typeface="+mj-lt"/>
            </a:rPr>
          </a:br>
          <a: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Check material availability and release orders for the next production day</a:t>
          </a:r>
          <a:endParaRPr lang="en-DK" sz="900" kern="1200" dirty="0">
            <a:solidFill>
              <a:srgbClr val="FFFFFF"/>
            </a:solidFill>
            <a:latin typeface="Inter" panose="02000503000000020004" pitchFamily="2" charset="0"/>
            <a:ea typeface="Inter" panose="02000503000000020004" pitchFamily="2" charset="0"/>
            <a:cs typeface="+mn-cs"/>
          </a:endParaRPr>
        </a:p>
      </dsp:txBody>
      <dsp:txXfrm>
        <a:off x="2221450" y="1505554"/>
        <a:ext cx="1881591" cy="1231071"/>
      </dsp:txXfrm>
    </dsp:sp>
    <dsp:sp modelId="{4DFA3BDC-D516-4E18-AA96-9AE5CF7CAE0E}">
      <dsp:nvSpPr>
        <dsp:cNvPr id="0" name=""/>
        <dsp:cNvSpPr/>
      </dsp:nvSpPr>
      <dsp:spPr>
        <a:xfrm>
          <a:off x="4442891" y="350"/>
          <a:ext cx="1917133" cy="41508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200" kern="1200" dirty="0">
              <a:latin typeface="Inter" panose="02000503000000020004" pitchFamily="2" charset="0"/>
              <a:ea typeface="Inter" panose="02000503000000020004" pitchFamily="2" charset="0"/>
            </a:rPr>
          </a:br>
          <a:endParaRPr lang="en-DK" sz="1200" kern="1200" dirty="0">
            <a:latin typeface="Inter" panose="02000503000000020004" pitchFamily="2" charset="0"/>
            <a:ea typeface="Inter" panose="02000503000000020004" pitchFamily="2" charset="0"/>
          </a:endParaRPr>
        </a:p>
      </dsp:txBody>
      <dsp:txXfrm>
        <a:off x="4442891" y="350"/>
        <a:ext cx="1917133" cy="415083"/>
      </dsp:txXfrm>
    </dsp:sp>
    <dsp:sp modelId="{3AF38F49-C610-4A70-B5C4-45CE817B9DB0}">
      <dsp:nvSpPr>
        <dsp:cNvPr id="0" name=""/>
        <dsp:cNvSpPr/>
      </dsp:nvSpPr>
      <dsp:spPr>
        <a:xfrm>
          <a:off x="4482956" y="1505554"/>
          <a:ext cx="1879752" cy="1231071"/>
        </a:xfrm>
        <a:prstGeom prst="rect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80000" rIns="180000" bIns="18000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Select and execute operation steps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900" b="1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</a:br>
          <a: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Select the next operation steps and start the processing</a:t>
          </a:r>
          <a:endParaRPr lang="en-DK" sz="900" kern="1200" dirty="0">
            <a:solidFill>
              <a:srgbClr val="FFFFFF"/>
            </a:solidFill>
            <a:latin typeface="Inter" panose="02000503000000020004" pitchFamily="2" charset="0"/>
            <a:ea typeface="Inter" panose="02000503000000020004" pitchFamily="2" charset="0"/>
            <a:cs typeface="+mn-cs"/>
          </a:endParaRPr>
        </a:p>
      </dsp:txBody>
      <dsp:txXfrm>
        <a:off x="4482956" y="1505554"/>
        <a:ext cx="1879752" cy="1231071"/>
      </dsp:txXfrm>
    </dsp:sp>
    <dsp:sp modelId="{48EF8B2A-DF5F-41D3-BE47-BA7854ACEE3A}">
      <dsp:nvSpPr>
        <dsp:cNvPr id="0" name=""/>
        <dsp:cNvSpPr/>
      </dsp:nvSpPr>
      <dsp:spPr>
        <a:xfrm>
          <a:off x="6682103" y="350"/>
          <a:ext cx="1917133" cy="41508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200" kern="1200" dirty="0">
              <a:latin typeface="Inter" panose="02000503000000020004" pitchFamily="2" charset="0"/>
              <a:ea typeface="Inter" panose="02000503000000020004" pitchFamily="2" charset="0"/>
            </a:rPr>
          </a:br>
          <a:endParaRPr lang="en-DK" sz="1200" kern="1200" dirty="0">
            <a:latin typeface="Inter" panose="02000503000000020004" pitchFamily="2" charset="0"/>
            <a:ea typeface="Inter" panose="02000503000000020004" pitchFamily="2" charset="0"/>
          </a:endParaRPr>
        </a:p>
      </dsp:txBody>
      <dsp:txXfrm>
        <a:off x="6682103" y="350"/>
        <a:ext cx="1917133" cy="415083"/>
      </dsp:txXfrm>
    </dsp:sp>
    <dsp:sp modelId="{887FB8A7-8273-4B9C-9180-0B1F4686FD33}">
      <dsp:nvSpPr>
        <dsp:cNvPr id="0" name=""/>
        <dsp:cNvSpPr/>
      </dsp:nvSpPr>
      <dsp:spPr>
        <a:xfrm>
          <a:off x="6713875" y="1504819"/>
          <a:ext cx="1879752" cy="1231806"/>
        </a:xfrm>
        <a:prstGeom prst="rect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80000" rIns="180000" bIns="18000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Call up production information</a:t>
          </a:r>
          <a:b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</a:rPr>
          </a:br>
          <a:b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</a:rPr>
          </a:br>
          <a: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Check which materials, resources and processing information need to be used</a:t>
          </a:r>
          <a:endParaRPr lang="en-DK" sz="900" kern="1200" dirty="0">
            <a:solidFill>
              <a:srgbClr val="FFFFFF"/>
            </a:solidFill>
            <a:latin typeface="Inter" panose="02000503000000020004" pitchFamily="2" charset="0"/>
            <a:ea typeface="Inter" panose="02000503000000020004" pitchFamily="2" charset="0"/>
            <a:cs typeface="+mn-cs"/>
          </a:endParaRPr>
        </a:p>
      </dsp:txBody>
      <dsp:txXfrm>
        <a:off x="6713875" y="1504819"/>
        <a:ext cx="1879752" cy="1231806"/>
      </dsp:txXfrm>
    </dsp:sp>
    <dsp:sp modelId="{6B6FFC47-0414-41DA-BEBF-45EBF5ABD30B}">
      <dsp:nvSpPr>
        <dsp:cNvPr id="0" name=""/>
        <dsp:cNvSpPr/>
      </dsp:nvSpPr>
      <dsp:spPr>
        <a:xfrm>
          <a:off x="8921318" y="350"/>
          <a:ext cx="1878177" cy="1231806"/>
        </a:xfrm>
        <a:prstGeom prst="rect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80000" rIns="180000" bIns="18000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Monitor production progress</a:t>
          </a:r>
          <a:br>
            <a:rPr lang="en-US" sz="900" b="1" kern="1200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</a:rPr>
          </a:br>
          <a:br>
            <a:rPr lang="en-US" sz="900" b="1" kern="1200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</a:rPr>
          </a:br>
          <a: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Monitor the production process and progress of individual operations or production orders</a:t>
          </a:r>
          <a:endParaRPr lang="en-DK" sz="900" kern="1200" dirty="0">
            <a:solidFill>
              <a:srgbClr val="FFFFFF"/>
            </a:solidFill>
            <a:latin typeface="Inter" panose="02000503000000020004" pitchFamily="2" charset="0"/>
            <a:ea typeface="Inter" panose="02000503000000020004" pitchFamily="2" charset="0"/>
            <a:cs typeface="+mn-cs"/>
          </a:endParaRPr>
        </a:p>
      </dsp:txBody>
      <dsp:txXfrm>
        <a:off x="8921318" y="350"/>
        <a:ext cx="1878177" cy="1231806"/>
      </dsp:txXfrm>
    </dsp:sp>
    <dsp:sp modelId="{F0DEAB93-2CA2-4424-8B95-C164CB316966}">
      <dsp:nvSpPr>
        <dsp:cNvPr id="0" name=""/>
        <dsp:cNvSpPr/>
      </dsp:nvSpPr>
      <dsp:spPr>
        <a:xfrm>
          <a:off x="8923166" y="1504819"/>
          <a:ext cx="1878182" cy="1231806"/>
        </a:xfrm>
        <a:prstGeom prst="rect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80000" rIns="180000" bIns="18000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Production data collection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</a:rPr>
          </a:br>
          <a:r>
            <a:rPr lang="en-US" sz="900" kern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rPr>
            <a:t>Record material usage and labor time, confirm finished production quantities</a:t>
          </a:r>
          <a:endParaRPr lang="en-DK" sz="900" kern="1200" dirty="0">
            <a:solidFill>
              <a:srgbClr val="FFFFFF"/>
            </a:solidFill>
            <a:latin typeface="Inter" panose="02000503000000020004" pitchFamily="2" charset="0"/>
            <a:ea typeface="Inter" panose="02000503000000020004" pitchFamily="2" charset="0"/>
            <a:cs typeface="+mn-cs"/>
          </a:endParaRPr>
        </a:p>
      </dsp:txBody>
      <dsp:txXfrm>
        <a:off x="8923166" y="1504819"/>
        <a:ext cx="1878182" cy="1231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228977-13A5-7890-AC91-9E36C65116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C0ECA-3A7E-C8CB-CD16-1954612C68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AB41F-6CE0-4956-9B2A-7FDE04F33632}" type="datetime2">
              <a:rPr lang="da-DK" smtClean="0"/>
              <a:t>18. januar 2023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3934C-12D2-39EB-F290-FE2FDC9A4F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3A65A-52AF-3978-8C94-150E8B2E3D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69EDD-AA7B-4B88-9A3A-A3E46FCF007D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720032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CA6FB-6F6D-4663-A02F-88D82B5F1CDF}" type="datetime2">
              <a:rPr lang="da-DK" smtClean="0"/>
              <a:t>18. januar 2023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C0D40-99CE-41B2-A079-D14969013B3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07242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11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7012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12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281856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15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559309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16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07572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8.png"/><Relationship Id="rId2" Type="http://schemas.openxmlformats.org/officeDocument/2006/relationships/image" Target="../media/image13.png"/><Relationship Id="rId16" Type="http://schemas.openxmlformats.org/officeDocument/2006/relationships/image" Target="../media/image2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17.svg"/><Relationship Id="rId7" Type="http://schemas.openxmlformats.org/officeDocument/2006/relationships/image" Target="../media/image23.svg"/><Relationship Id="rId12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9.svg"/><Relationship Id="rId5" Type="http://schemas.openxmlformats.org/officeDocument/2006/relationships/image" Target="../media/image19.svg"/><Relationship Id="rId15" Type="http://schemas.openxmlformats.org/officeDocument/2006/relationships/image" Target="../media/image9.sv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27.svg"/><Relationship Id="rId1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- Top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3FF72-C882-66B7-4874-C0D0B337C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AE57C-3CD8-414B-2CC7-C544DB5FC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E9F07-3A8F-3216-1EE2-C3C15D64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2824853-7016-902E-DB59-BF1E4553D7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0543" y="6488636"/>
            <a:ext cx="721457" cy="18036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08094A8-520E-D97D-AD92-1E54F23863D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6047" y="2853000"/>
            <a:ext cx="5921953" cy="11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6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-heavy-B">
    <p:bg>
      <p:bgPr>
        <a:solidFill>
          <a:srgbClr val="303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64" y="684000"/>
            <a:ext cx="10800111" cy="76443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5087B-6FC4-E695-2C17-0F97099F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90795DC-1FD2-4C66-AA0C-C3E9205C126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5CBC-D3EE-DA1E-C1D1-28F6FCB3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Boyum IT Solutions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49B46-8544-D4FD-6BCB-4041D766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720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D4F69-EB9C-80B7-4946-7C2F6E814AE3}"/>
              </a:ext>
            </a:extLst>
          </p:cNvPr>
          <p:cNvCxnSpPr/>
          <p:nvPr userDrawn="1"/>
        </p:nvCxnSpPr>
        <p:spPr>
          <a:xfrm>
            <a:off x="695325" y="1557000"/>
            <a:ext cx="57626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4" y="2024063"/>
            <a:ext cx="5105223" cy="4149725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ED39D16-4FCA-220C-9257-BBA6AC7BA7D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383338" y="2033588"/>
            <a:ext cx="5105223" cy="414020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544EAD-B69F-A0CB-1996-A3114175D7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0544" y="6488636"/>
            <a:ext cx="721456" cy="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4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heavy-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64" y="683999"/>
            <a:ext cx="10800111" cy="134006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two lines heading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5087B-6FC4-E695-2C17-0F97099F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0795DC-1FD2-4C66-AA0C-C3E9205C1267}" type="datetimeyyyy">
              <a:rPr lang="en-DK" smtClean="0"/>
              <a:t>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5CBC-D3EE-DA1E-C1D1-28F6FCB3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49B46-8544-D4FD-6BCB-4041D766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72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C4FB8F9-0FDD-14D3-F97F-DC8F3FA09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2708275"/>
            <a:ext cx="2808288" cy="10906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AC0C682-4265-8F51-448C-7DA36D18EC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56138" y="2688539"/>
            <a:ext cx="2879725" cy="10906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51D8D48B-1EAD-891C-6ECC-279DB90A79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88388" y="2688538"/>
            <a:ext cx="2808287" cy="10906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F637D68-9777-0EAE-F908-FC28AD796C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4226748"/>
            <a:ext cx="2808288" cy="17222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FB51205-62B4-F384-1E90-F599729F14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56138" y="4226748"/>
            <a:ext cx="2879724" cy="17222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EC3B439E-15BC-22E5-D81A-EBF75DC32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88388" y="4226748"/>
            <a:ext cx="2800173" cy="17222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EAF7C9-CDC7-A696-A20B-48D82B58C287}"/>
              </a:ext>
            </a:extLst>
          </p:cNvPr>
          <p:cNvCxnSpPr/>
          <p:nvPr userDrawn="1"/>
        </p:nvCxnSpPr>
        <p:spPr>
          <a:xfrm>
            <a:off x="695325" y="2277000"/>
            <a:ext cx="57626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026886B6-8770-781C-5853-68002BD51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0544" y="6488636"/>
            <a:ext cx="721456" cy="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45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tem-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65" y="684000"/>
            <a:ext cx="2789586" cy="2745000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r>
              <a:rPr lang="en-US" dirty="0" err="1"/>
              <a:t>titlez</a:t>
            </a:r>
            <a:r>
              <a:rPr lang="en-US" dirty="0"/>
              <a:t> style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5087B-6FC4-E695-2C17-0F97099F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AAB0FA-080E-433E-B84F-0A0FB94CFC85}" type="datetimeyyyy">
              <a:rPr lang="en-DK" smtClean="0"/>
              <a:t>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5CBC-D3EE-DA1E-C1D1-28F6FCB3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49B46-8544-D4FD-6BCB-4041D766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72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7EE9FB-6E6D-A90E-86D5-44B5E920EE4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079875" y="0"/>
            <a:ext cx="8112125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DA0627-DE17-1617-61DE-45518BDAA685}"/>
              </a:ext>
            </a:extLst>
          </p:cNvPr>
          <p:cNvCxnSpPr/>
          <p:nvPr userDrawn="1"/>
        </p:nvCxnSpPr>
        <p:spPr>
          <a:xfrm>
            <a:off x="695325" y="3501000"/>
            <a:ext cx="57626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812650A-1096-FCFF-2625-F337881F258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95325" y="4005263"/>
            <a:ext cx="2808288" cy="215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61A3C06-A19F-F2AE-28E9-83FC5F8C74C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656138" y="4005263"/>
            <a:ext cx="2879725" cy="215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F641713-3D17-1C1A-552E-E909F4D9F86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688388" y="4005263"/>
            <a:ext cx="2800350" cy="215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8" name="Picture 7" descr="A person holding a tablet&#10;&#10;Description automatically generated with low confidence">
            <a:extLst>
              <a:ext uri="{FF2B5EF4-FFF2-40B4-BE49-F238E27FC236}">
                <a16:creationId xmlns:a16="http://schemas.microsoft.com/office/drawing/2014/main" id="{75402E2F-8F06-B393-FB48-B61F9BF22D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4" y="-1220"/>
            <a:ext cx="8112126" cy="343022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D35B127-3824-5DE9-5E4C-587817F69F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0544" y="6488636"/>
            <a:ext cx="721456" cy="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49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tem-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65" y="684000"/>
            <a:ext cx="2789586" cy="2745000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r>
              <a:rPr lang="en-US" dirty="0" err="1"/>
              <a:t>titlez</a:t>
            </a:r>
            <a:r>
              <a:rPr lang="en-US" dirty="0"/>
              <a:t> style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5087B-6FC4-E695-2C17-0F97099F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AAB0FA-080E-433E-B84F-0A0FB94CFC85}" type="datetimeyyyy">
              <a:rPr lang="en-DK" smtClean="0"/>
              <a:t>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5CBC-D3EE-DA1E-C1D1-28F6FCB3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49B46-8544-D4FD-6BCB-4041D766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72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DA0627-DE17-1617-61DE-45518BDAA685}"/>
              </a:ext>
            </a:extLst>
          </p:cNvPr>
          <p:cNvCxnSpPr/>
          <p:nvPr userDrawn="1"/>
        </p:nvCxnSpPr>
        <p:spPr>
          <a:xfrm>
            <a:off x="695325" y="3501000"/>
            <a:ext cx="57626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812650A-1096-FCFF-2625-F337881F258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95325" y="4005263"/>
            <a:ext cx="2808288" cy="215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61A3C06-A19F-F2AE-28E9-83FC5F8C74C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656138" y="4005263"/>
            <a:ext cx="2879725" cy="215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F641713-3D17-1C1A-552E-E909F4D9F86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688388" y="4005263"/>
            <a:ext cx="2800350" cy="215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D35B127-3824-5DE9-5E4C-587817F69F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0544" y="6488636"/>
            <a:ext cx="721456" cy="180364"/>
          </a:xfrm>
          <a:prstGeom prst="rect">
            <a:avLst/>
          </a:prstGeom>
        </p:spPr>
      </p:pic>
      <p:pic>
        <p:nvPicPr>
          <p:cNvPr id="17" name="Picture 16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636DD9F3-BED8-D7A6-8D7F-9F5961BC3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4" b="21451"/>
          <a:stretch/>
        </p:blipFill>
        <p:spPr>
          <a:xfrm>
            <a:off x="4079874" y="1"/>
            <a:ext cx="81121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91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tem-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64" y="684000"/>
            <a:ext cx="7415561" cy="2744999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r>
              <a:rPr lang="en-US" dirty="0" err="1"/>
              <a:t>titlez</a:t>
            </a:r>
            <a:r>
              <a:rPr lang="en-US" dirty="0"/>
              <a:t> style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5087B-6FC4-E695-2C17-0F97099F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92000" y="6380161"/>
            <a:ext cx="504675" cy="3603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48A192-C0A5-4A81-B8B9-BFD0F44A0321}" type="datetimeyyyy">
              <a:rPr lang="en-DK" smtClean="0"/>
              <a:t>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5CBC-D3EE-DA1E-C1D1-28F6FCB3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4221" y="6380162"/>
            <a:ext cx="7203558" cy="3603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49B46-8544-D4FD-6BCB-4041D766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40" y="6380636"/>
            <a:ext cx="495609" cy="360364"/>
          </a:xfrm>
        </p:spPr>
        <p:txBody>
          <a:bodyPr lIns="72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8B1161-AD75-6D5A-C441-206E2317E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88389" y="684001"/>
            <a:ext cx="2807048" cy="2168738"/>
          </a:xfrm>
        </p:spPr>
        <p:txBody>
          <a:bodyPr/>
          <a:lstStyle/>
          <a:p>
            <a:endParaRPr lang="en-DK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249DE2-513D-96C7-700E-2779E1255CB3}"/>
              </a:ext>
            </a:extLst>
          </p:cNvPr>
          <p:cNvCxnSpPr/>
          <p:nvPr userDrawn="1"/>
        </p:nvCxnSpPr>
        <p:spPr>
          <a:xfrm>
            <a:off x="695325" y="3717000"/>
            <a:ext cx="57626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B95A77A-A89C-C00A-4954-0E4B511E6A3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5" y="4014788"/>
            <a:ext cx="2808288" cy="2159000"/>
          </a:xfrm>
        </p:spPr>
        <p:txBody>
          <a:bodyPr anchor="b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354E8A6-DBB3-7AB4-641D-5411A879B83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656138" y="4005263"/>
            <a:ext cx="2879725" cy="2159000"/>
          </a:xfrm>
        </p:spPr>
        <p:txBody>
          <a:bodyPr anchor="b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92C7BFE6-085F-BA28-1B55-4B725ECF19B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688388" y="4005263"/>
            <a:ext cx="2806700" cy="2159000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4FDF582-FFC8-A8BE-31DB-B45DDA63B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0544" y="6488636"/>
            <a:ext cx="721456" cy="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36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heavy-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775" y="687389"/>
            <a:ext cx="2790825" cy="1301612"/>
          </a:xfrm>
          <a:prstGeom prst="rect">
            <a:avLst/>
          </a:prstGeom>
        </p:spPr>
        <p:txBody>
          <a:bodyPr lIns="0" tIns="180000" rIns="0" anchor="b"/>
          <a:lstStyle>
            <a:lvl1pPr algn="l">
              <a:defRPr sz="2400">
                <a:solidFill>
                  <a:schemeClr val="tx1">
                    <a:alpha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DK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639766-A347-00FA-F8A9-834867995EF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79875" y="0"/>
            <a:ext cx="8112125" cy="6858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3501B1-5741-B084-A7BE-FD9651BC8D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2565400"/>
            <a:ext cx="2790825" cy="3605213"/>
          </a:xfrm>
        </p:spPr>
        <p:txBody>
          <a:bodyPr anchor="ctr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0006DE5-CB5A-8828-43FA-333D8D85841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8721D7A-D8AE-2C4D-0B96-DB3E94C4BCC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2141DD-EF6B-F073-9ADF-4E114F1DCE0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7B38B0-1AE1-EF70-09A8-E4643B1CE668}"/>
              </a:ext>
            </a:extLst>
          </p:cNvPr>
          <p:cNvSpPr/>
          <p:nvPr userDrawn="1"/>
        </p:nvSpPr>
        <p:spPr>
          <a:xfrm>
            <a:off x="4079875" y="0"/>
            <a:ext cx="8112125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CC9048C-E95A-16C0-96D2-78B062E6DE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0544" y="6488636"/>
            <a:ext cx="721456" cy="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26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_heavy-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775" y="687389"/>
            <a:ext cx="2790825" cy="1301612"/>
          </a:xfrm>
          <a:prstGeom prst="rect">
            <a:avLst/>
          </a:prstGeom>
        </p:spPr>
        <p:txBody>
          <a:bodyPr lIns="0" tIns="180000" rIns="0" anchor="b"/>
          <a:lstStyle>
            <a:lvl1pPr algn="l">
              <a:defRPr sz="2400">
                <a:solidFill>
                  <a:schemeClr val="tx1">
                    <a:alpha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DK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639766-A347-00FA-F8A9-834867995EF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79875" y="0"/>
            <a:ext cx="8112125" cy="6858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3501B1-5741-B084-A7BE-FD9651BC8D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2565400"/>
            <a:ext cx="2790825" cy="360521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0006DE5-CB5A-8828-43FA-333D8D85841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8721D7A-D8AE-2C4D-0B96-DB3E94C4BCC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2141DD-EF6B-F073-9ADF-4E114F1DCE0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F378D19-9648-0183-A7AD-42E4B9B6D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0544" y="6488636"/>
            <a:ext cx="721456" cy="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95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_heavy-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igh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id="{381921B5-89E4-FF7B-F28D-90CD0007C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0" t="5650" r="39391" b="6543"/>
          <a:stretch/>
        </p:blipFill>
        <p:spPr>
          <a:xfrm>
            <a:off x="-20502" y="0"/>
            <a:ext cx="4100378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3501B1-5741-B084-A7BE-FD9651BC8D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05850" y="693738"/>
            <a:ext cx="2790825" cy="5476875"/>
          </a:xfrm>
        </p:spPr>
        <p:txBody>
          <a:bodyPr anchor="ctr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0006DE5-CB5A-8828-43FA-333D8D85841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8721D7A-D8AE-2C4D-0B96-DB3E94C4BCC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2141DD-EF6B-F073-9ADF-4E114F1DCE0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FC4228-09EA-B749-094A-3B3C24C3B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64" y="684000"/>
            <a:ext cx="2807049" cy="5480263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r>
              <a:rPr lang="en-US" dirty="0" err="1"/>
              <a:t>titlez</a:t>
            </a:r>
            <a:r>
              <a:rPr lang="en-US" dirty="0"/>
              <a:t> style</a:t>
            </a:r>
            <a:endParaRPr lang="en-DK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5705AC3-0128-D814-EBE6-EC38F91191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6138" y="700890"/>
            <a:ext cx="2879725" cy="5476875"/>
          </a:xfrm>
        </p:spPr>
        <p:txBody>
          <a:bodyPr anchor="ctr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9A528F3-4E85-EF79-5190-606B6A0DC5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0544" y="6488636"/>
            <a:ext cx="721456" cy="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22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_heavy-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D2FA5A-5C29-B790-F119-BD6EF99111FC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3501B1-5741-B084-A7BE-FD9651BC8D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05850" y="693738"/>
            <a:ext cx="2790825" cy="5476875"/>
          </a:xfrm>
        </p:spPr>
        <p:txBody>
          <a:bodyPr anchor="ctr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0006DE5-CB5A-8828-43FA-333D8D85841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8721D7A-D8AE-2C4D-0B96-DB3E94C4BCC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2141DD-EF6B-F073-9ADF-4E114F1DCE0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FC4228-09EA-B749-094A-3B3C24C3B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64" y="693738"/>
            <a:ext cx="2807049" cy="5480263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</a:t>
            </a:r>
            <a:r>
              <a:rPr lang="en-US" dirty="0" err="1"/>
              <a:t>titlez</a:t>
            </a:r>
            <a:r>
              <a:rPr lang="en-US" dirty="0"/>
              <a:t> style</a:t>
            </a:r>
            <a:endParaRPr lang="en-DK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5705AC3-0128-D814-EBE6-EC38F91191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6138" y="700890"/>
            <a:ext cx="2879725" cy="5476875"/>
          </a:xfrm>
        </p:spPr>
        <p:txBody>
          <a:bodyPr anchor="ctr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B3F18B2-4366-15FF-8311-61BF027F3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0544" y="6488636"/>
            <a:ext cx="721456" cy="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25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medium-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84213"/>
            <a:ext cx="6840538" cy="274478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r>
              <a:rPr lang="en-US" dirty="0" err="1"/>
              <a:t>titlez</a:t>
            </a:r>
            <a:r>
              <a:rPr lang="en-US" dirty="0"/>
              <a:t> style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75599-89B9-949A-5169-73A080D9B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4005263"/>
            <a:ext cx="6840538" cy="21590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5087B-6FC4-E695-2C17-0F97099F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7BB619-F0A1-4DB3-A313-22D885596D1F}" type="datetimeyyyy">
              <a:rPr lang="en-DK" smtClean="0"/>
              <a:t>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5CBC-D3EE-DA1E-C1D1-28F6FCB3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4221" y="6380162"/>
            <a:ext cx="7203558" cy="3603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49B46-8544-D4FD-6BCB-4041D766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72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8B1161-AD75-6D5A-C441-206E2317E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88388" y="693738"/>
            <a:ext cx="2808287" cy="2159000"/>
          </a:xfrm>
        </p:spPr>
        <p:txBody>
          <a:bodyPr/>
          <a:lstStyle/>
          <a:p>
            <a:endParaRPr lang="en-DK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2033B0-E54A-0CAF-55E6-1F544C063CC7}"/>
              </a:ext>
            </a:extLst>
          </p:cNvPr>
          <p:cNvCxnSpPr/>
          <p:nvPr userDrawn="1"/>
        </p:nvCxnSpPr>
        <p:spPr>
          <a:xfrm>
            <a:off x="695325" y="3501000"/>
            <a:ext cx="57626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09171E43-89F1-A9A3-122B-9957ACBCC1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0544" y="6488636"/>
            <a:ext cx="721456" cy="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- Top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211" y="3014868"/>
            <a:ext cx="10801350" cy="828263"/>
          </a:xfrm>
          <a:prstGeom prst="rect">
            <a:avLst/>
          </a:prstGeom>
        </p:spPr>
        <p:txBody>
          <a:bodyPr tIns="180000" anchor="ctr"/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3843131"/>
            <a:ext cx="10801351" cy="1241869"/>
          </a:xfrm>
        </p:spPr>
        <p:txBody>
          <a:bodyPr bIns="180000" anchor="t">
            <a:normAutofit/>
          </a:bodyPr>
          <a:lstStyle>
            <a:lvl1pPr marL="0" indent="0" algn="l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the Master subtitle style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3FF72-C882-66B7-4874-C0D0B337C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AE57C-3CD8-414B-2CC7-C544DB5FC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E9F07-3A8F-3216-1EE2-C3C15D64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10F87F3-4F07-2097-B290-BC7529077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0543" y="6488636"/>
            <a:ext cx="721457" cy="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4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9B0A2BBD-BBFB-CB72-3AD3-DAAEC3C56DC2}"/>
              </a:ext>
            </a:extLst>
          </p:cNvPr>
          <p:cNvSpPr txBox="1"/>
          <p:nvPr userDrawn="1"/>
        </p:nvSpPr>
        <p:spPr>
          <a:xfrm>
            <a:off x="4419600" y="2799000"/>
            <a:ext cx="3352800" cy="58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DK" dirty="0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8A6F9A87-82C0-7FDD-6439-597807BDED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05644" y="2852738"/>
            <a:ext cx="3790950" cy="585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61" name="Text Placeholder 59">
            <a:extLst>
              <a:ext uri="{FF2B5EF4-FFF2-40B4-BE49-F238E27FC236}">
                <a16:creationId xmlns:a16="http://schemas.microsoft.com/office/drawing/2014/main" id="{03AB0312-30E8-90A1-CBE1-2113DC891F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7062" y="2852738"/>
            <a:ext cx="3790950" cy="585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62" name="Text Placeholder 59">
            <a:extLst>
              <a:ext uri="{FF2B5EF4-FFF2-40B4-BE49-F238E27FC236}">
                <a16:creationId xmlns:a16="http://schemas.microsoft.com/office/drawing/2014/main" id="{FC76B559-41C4-BC80-E7B4-34AFB1B6DE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7062" y="6164262"/>
            <a:ext cx="3790950" cy="57626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63" name="Text Placeholder 59">
            <a:extLst>
              <a:ext uri="{FF2B5EF4-FFF2-40B4-BE49-F238E27FC236}">
                <a16:creationId xmlns:a16="http://schemas.microsoft.com/office/drawing/2014/main" id="{D0B22E4F-94CA-D153-979A-37AD9F9E89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05644" y="6164263"/>
            <a:ext cx="3790950" cy="57626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64" name="Text Placeholder 59">
            <a:extLst>
              <a:ext uri="{FF2B5EF4-FFF2-40B4-BE49-F238E27FC236}">
                <a16:creationId xmlns:a16="http://schemas.microsoft.com/office/drawing/2014/main" id="{5B6596C8-5EF5-E76E-0776-01D7DB4C9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988" y="6164262"/>
            <a:ext cx="3782012" cy="57626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66" name="Text Placeholder 59">
            <a:extLst>
              <a:ext uri="{FF2B5EF4-FFF2-40B4-BE49-F238E27FC236}">
                <a16:creationId xmlns:a16="http://schemas.microsoft.com/office/drawing/2014/main" id="{F5A56DA9-FADA-B1FD-4162-CCDF39276C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5574" y="2852738"/>
            <a:ext cx="3780425" cy="585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81" name="Picture Placeholder 80">
            <a:extLst>
              <a:ext uri="{FF2B5EF4-FFF2-40B4-BE49-F238E27FC236}">
                <a16:creationId xmlns:a16="http://schemas.microsoft.com/office/drawing/2014/main" id="{84965F55-7E1E-D362-4488-A51949F3305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0" y="684001"/>
            <a:ext cx="2790825" cy="2168738"/>
          </a:xfrm>
        </p:spPr>
        <p:txBody>
          <a:bodyPr/>
          <a:lstStyle/>
          <a:p>
            <a:endParaRPr lang="en-DK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BA476CEC-C74A-5939-A195-D822AFA1A0D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56138" y="684001"/>
            <a:ext cx="2879725" cy="2168737"/>
          </a:xfrm>
        </p:spPr>
        <p:txBody>
          <a:bodyPr/>
          <a:lstStyle/>
          <a:p>
            <a:endParaRPr lang="en-DK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6DBE7E32-DB3B-B865-4692-18241584868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05176" y="684001"/>
            <a:ext cx="2791500" cy="2168738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56815B7B-F459-84EA-4FF8-D596774B9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95325" y="4005263"/>
            <a:ext cx="2790825" cy="2168525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C9815854-EDDE-4FE7-5FCA-E4998F6279F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45256" y="4005263"/>
            <a:ext cx="2890607" cy="2168525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91" name="Picture Placeholder 90">
            <a:extLst>
              <a:ext uri="{FF2B5EF4-FFF2-40B4-BE49-F238E27FC236}">
                <a16:creationId xmlns:a16="http://schemas.microsoft.com/office/drawing/2014/main" id="{9975603C-A563-57AD-0EF1-05BC98E5104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688388" y="4005263"/>
            <a:ext cx="2808287" cy="2168525"/>
          </a:xfrm>
        </p:spPr>
        <p:txBody>
          <a:bodyPr/>
          <a:lstStyle/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447105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generic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066505-9C56-4A05-A417-AD9B41242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000" y="0"/>
            <a:ext cx="12192000" cy="68579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48DD3F8-1130-4A92-B449-8B3FD16A3ECF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800" y="720000"/>
            <a:ext cx="1338262" cy="360000"/>
          </a:xfrm>
          <a:prstGeom prst="rect">
            <a:avLst/>
          </a:prstGeom>
        </p:spPr>
      </p:pic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A8742125-EA01-49C5-8049-4FD427006E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3650" y="5351284"/>
            <a:ext cx="2160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nl-BE" dirty="0"/>
              <a:t>+ xx </a:t>
            </a:r>
            <a:r>
              <a:rPr lang="nl-BE" dirty="0" err="1"/>
              <a:t>xx</a:t>
            </a:r>
            <a:r>
              <a:rPr lang="nl-BE" dirty="0"/>
              <a:t> </a:t>
            </a:r>
            <a:r>
              <a:rPr lang="nl-BE" dirty="0" err="1"/>
              <a:t>xx</a:t>
            </a:r>
            <a:r>
              <a:rPr lang="nl-BE" dirty="0"/>
              <a:t> </a:t>
            </a:r>
            <a:r>
              <a:rPr lang="nl-BE" dirty="0" err="1"/>
              <a:t>xx</a:t>
            </a:r>
            <a:r>
              <a:rPr lang="nl-BE" dirty="0"/>
              <a:t> </a:t>
            </a:r>
            <a:r>
              <a:rPr lang="nl-BE" dirty="0" err="1"/>
              <a:t>xx</a:t>
            </a:r>
            <a:endParaRPr lang="en-US" dirty="0"/>
          </a:p>
        </p:txBody>
      </p:sp>
      <p:sp>
        <p:nvSpPr>
          <p:cNvPr id="10" name="Tijdelijke aanduiding voor tekst 5">
            <a:extLst>
              <a:ext uri="{FF2B5EF4-FFF2-40B4-BE49-F238E27FC236}">
                <a16:creationId xmlns:a16="http://schemas.microsoft.com/office/drawing/2014/main" id="{C92C5238-9630-4345-9C7C-14A04AD3BB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3650" y="5598000"/>
            <a:ext cx="2160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nl-BE" dirty="0"/>
              <a:t>xxxx@boyum-it.com</a:t>
            </a:r>
            <a:endParaRPr lang="en-US" dirty="0"/>
          </a:p>
        </p:txBody>
      </p:sp>
      <p:sp>
        <p:nvSpPr>
          <p:cNvPr id="14" name="Tijdelijke aanduiding voor tekst 5">
            <a:extLst>
              <a:ext uri="{FF2B5EF4-FFF2-40B4-BE49-F238E27FC236}">
                <a16:creationId xmlns:a16="http://schemas.microsoft.com/office/drawing/2014/main" id="{EB0B02FA-3573-45C4-A1B7-CD56DB9642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3650" y="5844716"/>
            <a:ext cx="2160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xxxxxxxxxxxxx.com</a:t>
            </a:r>
            <a:endParaRPr lang="en-US" dirty="0"/>
          </a:p>
        </p:txBody>
      </p:sp>
      <p:sp>
        <p:nvSpPr>
          <p:cNvPr id="15" name="Tijdelijke aanduiding voor tekst 5">
            <a:extLst>
              <a:ext uri="{FF2B5EF4-FFF2-40B4-BE49-F238E27FC236}">
                <a16:creationId xmlns:a16="http://schemas.microsoft.com/office/drawing/2014/main" id="{1B38DC26-1162-433A-BD83-A439FE8083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89862" y="5351284"/>
            <a:ext cx="2160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Company name</a:t>
            </a:r>
            <a:endParaRPr lang="en-US" dirty="0"/>
          </a:p>
        </p:txBody>
      </p:sp>
      <p:sp>
        <p:nvSpPr>
          <p:cNvPr id="16" name="Tijdelijke aanduiding voor tekst 5">
            <a:extLst>
              <a:ext uri="{FF2B5EF4-FFF2-40B4-BE49-F238E27FC236}">
                <a16:creationId xmlns:a16="http://schemas.microsoft.com/office/drawing/2014/main" id="{8C949C45-B0B8-4686-BAE8-AFA8D7689C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89862" y="5598000"/>
            <a:ext cx="2160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 err="1"/>
              <a:t>Address</a:t>
            </a:r>
            <a:endParaRPr lang="en-US" dirty="0"/>
          </a:p>
        </p:txBody>
      </p:sp>
      <p:sp>
        <p:nvSpPr>
          <p:cNvPr id="17" name="Tijdelijke aanduiding voor tekst 5">
            <a:extLst>
              <a:ext uri="{FF2B5EF4-FFF2-40B4-BE49-F238E27FC236}">
                <a16:creationId xmlns:a16="http://schemas.microsoft.com/office/drawing/2014/main" id="{BE98913A-1FA3-4B28-B247-4804E65676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89862" y="5847259"/>
            <a:ext cx="2160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Country – Zip - City</a:t>
            </a:r>
            <a:endParaRPr lang="en-US" dirty="0"/>
          </a:p>
        </p:txBody>
      </p:sp>
      <p:sp>
        <p:nvSpPr>
          <p:cNvPr id="18" name="Tijdelijke aanduiding voor tekst 5">
            <a:extLst>
              <a:ext uri="{FF2B5EF4-FFF2-40B4-BE49-F238E27FC236}">
                <a16:creationId xmlns:a16="http://schemas.microsoft.com/office/drawing/2014/main" id="{D1A449B5-C6ED-43AF-9B42-85CF993154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92577" y="5351284"/>
            <a:ext cx="21600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r>
              <a:rPr lang="nl-BE" dirty="0" err="1"/>
              <a:t>youtube</a:t>
            </a:r>
            <a:r>
              <a:rPr lang="nl-BE" dirty="0"/>
              <a:t> URL</a:t>
            </a:r>
            <a:endParaRPr lang="en-US" dirty="0"/>
          </a:p>
        </p:txBody>
      </p:sp>
      <p:sp>
        <p:nvSpPr>
          <p:cNvPr id="19" name="Tijdelijke aanduiding voor tekst 5">
            <a:extLst>
              <a:ext uri="{FF2B5EF4-FFF2-40B4-BE49-F238E27FC236}">
                <a16:creationId xmlns:a16="http://schemas.microsoft.com/office/drawing/2014/main" id="{54988607-9983-464E-9E3D-F0649F9D76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92577" y="5597108"/>
            <a:ext cx="21600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r>
              <a:rPr lang="nl-BE" dirty="0"/>
              <a:t>twitter URL</a:t>
            </a:r>
            <a:endParaRPr lang="en-US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601C3FA5-BDD0-43F0-B6FE-82F7E5425E57}"/>
              </a:ext>
            </a:extLst>
          </p:cNvPr>
          <p:cNvSpPr txBox="1"/>
          <p:nvPr userDrawn="1"/>
        </p:nvSpPr>
        <p:spPr>
          <a:xfrm>
            <a:off x="717091" y="-42802"/>
            <a:ext cx="885600" cy="360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nl-BE" sz="1000" b="1" dirty="0">
                <a:solidFill>
                  <a:schemeClr val="bg1"/>
                </a:solidFill>
              </a:rPr>
              <a:t>CONTACT</a:t>
            </a:r>
            <a:endParaRPr lang="en-US" sz="1000" b="1" dirty="0" err="1">
              <a:solidFill>
                <a:schemeClr val="bg1"/>
              </a:solidFill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B83F0E0-1225-C923-4021-8A914AD09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32000" y="6380636"/>
            <a:ext cx="856561" cy="3603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7BB619-F0A1-4DB3-A313-22D885596D1F}" type="datetimeyyyy">
              <a:rPr lang="en-DK" smtClean="0"/>
              <a:t>2023</a:t>
            </a:fld>
            <a:endParaRPr lang="en-DK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FA66BF8-57BC-6743-6D7A-FFEBE25D1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4221" y="6380162"/>
            <a:ext cx="7203558" cy="3603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5E963-3C1C-DC49-57D2-0CDCB35E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380636"/>
            <a:ext cx="575326" cy="360364"/>
          </a:xfrm>
        </p:spPr>
        <p:txBody>
          <a:bodyPr lIns="72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517BF1F-DA4E-AB68-7671-4E34A84BC7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07234" y="5367292"/>
            <a:ext cx="152400" cy="1524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AB4486D-4539-236F-9779-1B40FD4EB9C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17528" y="5630742"/>
            <a:ext cx="131813" cy="1524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437E19F-3ABB-7ECE-3DDD-FC23F44117E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4165" y="5367292"/>
            <a:ext cx="152400" cy="1524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25ECA0A-F98B-71E3-F1C5-891D647147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4165" y="5630742"/>
            <a:ext cx="152400" cy="1524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4F5E577-1145-80EE-82F6-E050929B9F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04193" y="5367292"/>
            <a:ext cx="152400" cy="1524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560A01C-1789-2638-05FB-5D67CEFC555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4165" y="5901295"/>
            <a:ext cx="152400" cy="15240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EBC9FF-A71A-5E5B-0E15-EB3B038DA6D5}"/>
              </a:ext>
            </a:extLst>
          </p:cNvPr>
          <p:cNvCxnSpPr/>
          <p:nvPr userDrawn="1"/>
        </p:nvCxnSpPr>
        <p:spPr>
          <a:xfrm>
            <a:off x="696000" y="5013000"/>
            <a:ext cx="57626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jdelijke aanduiding voor tekst 5">
            <a:extLst>
              <a:ext uri="{FF2B5EF4-FFF2-40B4-BE49-F238E27FC236}">
                <a16:creationId xmlns:a16="http://schemas.microsoft.com/office/drawing/2014/main" id="{959B3086-C75A-699E-E4EA-E5651E7573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4226" y="4001664"/>
            <a:ext cx="743437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BE" dirty="0"/>
              <a:t>Company name</a:t>
            </a:r>
          </a:p>
        </p:txBody>
      </p:sp>
      <p:sp>
        <p:nvSpPr>
          <p:cNvPr id="36" name="Tijdelijke aanduiding voor tekst 5">
            <a:extLst>
              <a:ext uri="{FF2B5EF4-FFF2-40B4-BE49-F238E27FC236}">
                <a16:creationId xmlns:a16="http://schemas.microsoft.com/office/drawing/2014/main" id="{D1BADF83-C8E1-F645-8C89-BC7E2309C1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8199" y="4414999"/>
            <a:ext cx="743437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Country name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CCC7C7A-563C-A88C-9E51-05189478BD0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270544" y="6488636"/>
            <a:ext cx="721456" cy="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7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 generic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B83F0E0-1225-C923-4021-8A914AD09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32000" y="6380636"/>
            <a:ext cx="856561" cy="3603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7BB619-F0A1-4DB3-A313-22D885596D1F}" type="datetimeyyyy">
              <a:rPr lang="en-DK" smtClean="0"/>
              <a:t>2023</a:t>
            </a:fld>
            <a:endParaRPr lang="en-DK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FA66BF8-57BC-6743-6D7A-FFEBE25D1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4221" y="6380162"/>
            <a:ext cx="7203558" cy="3603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Boyum IT Solutions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5E963-3C1C-DC49-57D2-0CDCB35E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380636"/>
            <a:ext cx="575326" cy="360364"/>
          </a:xfrm>
        </p:spPr>
        <p:txBody>
          <a:bodyPr lIns="72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517BF1F-DA4E-AB68-7671-4E34A84BC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7132" y="5684020"/>
            <a:ext cx="152400" cy="1524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AB4486D-4539-236F-9779-1B40FD4EB9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7426" y="5947470"/>
            <a:ext cx="131813" cy="1524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25ECA0A-F98B-71E3-F1C5-891D647147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4165" y="5630742"/>
            <a:ext cx="152400" cy="1524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560A01C-1789-2638-05FB-5D67CEFC55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4165" y="5901295"/>
            <a:ext cx="152400" cy="152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DD1858A-CEAC-5C49-0B64-ED903C2E279E}"/>
              </a:ext>
            </a:extLst>
          </p:cNvPr>
          <p:cNvSpPr/>
          <p:nvPr userDrawn="1"/>
        </p:nvSpPr>
        <p:spPr>
          <a:xfrm>
            <a:off x="1060628" y="5557685"/>
            <a:ext cx="215235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1200" b="0" cap="none" spc="0" dirty="0">
                <a:ln w="0"/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sales@boyum-it.com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944C93-458D-5DCE-A6CF-18838B03CB4C}"/>
              </a:ext>
            </a:extLst>
          </p:cNvPr>
          <p:cNvSpPr/>
          <p:nvPr userDrawn="1"/>
        </p:nvSpPr>
        <p:spPr>
          <a:xfrm>
            <a:off x="1051843" y="5837151"/>
            <a:ext cx="215235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1200" b="0" cap="none" spc="0" dirty="0">
                <a:ln w="0"/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boyum-solutions.com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FBF33F1-E4C5-694C-0921-005470179CA6}"/>
              </a:ext>
            </a:extLst>
          </p:cNvPr>
          <p:cNvSpPr/>
          <p:nvPr userDrawn="1"/>
        </p:nvSpPr>
        <p:spPr>
          <a:xfrm>
            <a:off x="3847030" y="5594947"/>
            <a:ext cx="2664388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1200" b="0" cap="none" spc="0" dirty="0">
                <a:ln w="0"/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youtube.com/user/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boyumit</a:t>
            </a:r>
            <a:endParaRPr lang="en-US" sz="1200" b="0" cap="none" spc="0" dirty="0">
              <a:ln w="0"/>
              <a:solidFill>
                <a:schemeClr val="tx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24702E-6A5A-B11E-7B49-5F837DF99FD8}"/>
              </a:ext>
            </a:extLst>
          </p:cNvPr>
          <p:cNvSpPr/>
          <p:nvPr userDrawn="1"/>
        </p:nvSpPr>
        <p:spPr>
          <a:xfrm>
            <a:off x="3860738" y="5874413"/>
            <a:ext cx="2664389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1200" b="0" cap="none" spc="0" dirty="0">
                <a:ln w="0"/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twitter.com/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boyumit</a:t>
            </a:r>
            <a:endParaRPr lang="en-US" sz="1200" b="0" cap="none" spc="0" dirty="0">
              <a:ln w="0"/>
              <a:solidFill>
                <a:schemeClr val="tx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219522-F0A0-F91F-AA50-3D2095CF1298}"/>
              </a:ext>
            </a:extLst>
          </p:cNvPr>
          <p:cNvSpPr/>
          <p:nvPr userDrawn="1"/>
        </p:nvSpPr>
        <p:spPr>
          <a:xfrm>
            <a:off x="8112125" y="0"/>
            <a:ext cx="40798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CB6AD38-7E32-6D73-E9F1-B0E238C869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8388" y="693738"/>
            <a:ext cx="2808287" cy="5470525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86D5B5-1B19-7D63-34C5-EAB712666E75}"/>
              </a:ext>
            </a:extLst>
          </p:cNvPr>
          <p:cNvSpPr/>
          <p:nvPr userDrawn="1"/>
        </p:nvSpPr>
        <p:spPr>
          <a:xfrm>
            <a:off x="3860739" y="5323442"/>
            <a:ext cx="2664388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1200" b="0" cap="none" spc="0" dirty="0">
                <a:ln w="0"/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Facebook.com/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boyumit</a:t>
            </a:r>
            <a:endParaRPr lang="en-US" sz="1200" b="0" cap="none" spc="0" dirty="0">
              <a:ln w="0"/>
              <a:solidFill>
                <a:schemeClr val="tx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654C67E-4BE6-66C4-DE48-8B0159C59A9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17132" y="5398614"/>
            <a:ext cx="152400" cy="1524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03AF0B0-FB4B-E1D1-1673-CFD2CD1E04E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4164" y="714884"/>
            <a:ext cx="6841699" cy="412971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1A2F49A-B7CB-1F00-C907-B89455B414D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70544" y="6488636"/>
            <a:ext cx="721456" cy="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96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ark&#10;&#10;Description automatically generated">
            <a:extLst>
              <a:ext uri="{FF2B5EF4-FFF2-40B4-BE49-F238E27FC236}">
                <a16:creationId xmlns:a16="http://schemas.microsoft.com/office/drawing/2014/main" id="{EDD5F61A-2F8F-7D6E-A601-7928869DB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6" r="43156"/>
          <a:stretch/>
        </p:blipFill>
        <p:spPr>
          <a:xfrm>
            <a:off x="8112125" y="0"/>
            <a:ext cx="40798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F560BE-6EAF-B76D-36CF-21F5F39E9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692149"/>
            <a:ext cx="6840538" cy="1585111"/>
          </a:xfrm>
          <a:ln>
            <a:noFill/>
          </a:ln>
        </p:spPr>
        <p:txBody>
          <a:bodyPr/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313D22-7812-5AC2-6817-DD81C2E8E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A007F0-EA0D-B62E-E8AC-AA2C5CF98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17FAD-F30C-8F63-5C00-98E25D936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F9238F2-D2E8-EC9E-5D12-AF131EFBA6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2852739"/>
            <a:ext cx="6840538" cy="3311524"/>
          </a:xfrm>
        </p:spPr>
        <p:txBody>
          <a:bodyPr/>
          <a:lstStyle>
            <a:lvl1pPr marL="228600" indent="-228600">
              <a:buFont typeface="+mj-lt"/>
              <a:buAutoNum type="arabicPeriod"/>
              <a:defRPr>
                <a:solidFill>
                  <a:schemeClr val="tx2"/>
                </a:solidFill>
              </a:defRPr>
            </a:lvl1pPr>
            <a:lvl2pPr marL="588962" indent="-228600"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854075" indent="-228600">
              <a:buFont typeface="+mj-lt"/>
              <a:buAutoNum type="arabicPeriod"/>
              <a:defRPr>
                <a:solidFill>
                  <a:schemeClr val="tx2"/>
                </a:solidFill>
              </a:defRPr>
            </a:lvl3pPr>
            <a:lvl4pPr marL="1125538" indent="-228600">
              <a:buFont typeface="+mj-lt"/>
              <a:buAutoNum type="arabicPeriod"/>
              <a:defRPr>
                <a:solidFill>
                  <a:schemeClr val="tx2"/>
                </a:solidFill>
              </a:defRPr>
            </a:lvl4pPr>
            <a:lvl5pPr marL="1395412" indent="-228600">
              <a:buFont typeface="+mj-lt"/>
              <a:buAutoNum type="arabicPeriod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45A385-D2A1-FA3D-8B39-160E33CDBF18}"/>
              </a:ext>
            </a:extLst>
          </p:cNvPr>
          <p:cNvCxnSpPr/>
          <p:nvPr userDrawn="1"/>
        </p:nvCxnSpPr>
        <p:spPr>
          <a:xfrm>
            <a:off x="695325" y="2565000"/>
            <a:ext cx="576263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BFDDF76C-9FE8-1F79-271F-C3879D174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0543" y="6488636"/>
            <a:ext cx="721457" cy="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61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heading -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6" y="1269000"/>
            <a:ext cx="6840537" cy="4365001"/>
          </a:xfrm>
          <a:prstGeom prst="rect">
            <a:avLst/>
          </a:prstGeom>
        </p:spPr>
        <p:txBody>
          <a:bodyPr lIns="0" tIns="180000" rIns="0" anchor="ctr"/>
          <a:lstStyle>
            <a:lvl1pPr marL="0" indent="0" algn="l">
              <a:buClr>
                <a:srgbClr val="F87D24"/>
              </a:buClr>
              <a:buFont typeface="+mj-lt"/>
              <a:buNone/>
              <a:defRPr sz="4400">
                <a:solidFill>
                  <a:schemeClr val="bg2">
                    <a:alpha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68CCB-F87F-36FF-4367-B7611613AE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683663"/>
            <a:ext cx="6840537" cy="540337"/>
          </a:xfrm>
        </p:spPr>
        <p:txBody>
          <a:bodyPr lIns="0" tIns="0" rIns="0" bIns="180000" anchor="b">
            <a:normAutofit/>
          </a:bodyPr>
          <a:lstStyle>
            <a:lvl1pPr marL="0" indent="0" algn="l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</a:t>
            </a:r>
            <a:r>
              <a:rPr lang="en-US" dirty="0" err="1"/>
              <a:t>stsyle</a:t>
            </a:r>
            <a:endParaRPr lang="en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2106059-C8CC-BCAF-CE99-D7B09ADF8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45F967-CFD7-44A1-9172-206C6E8E9631}" type="datetimeyyyy">
              <a:rPr lang="en-DK" smtClean="0"/>
              <a:t>2023</a:t>
            </a:fld>
            <a:endParaRPr lang="en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65F5BE0-517D-8BB4-1438-950746AB4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ACC3D0-7069-0F97-6402-11148D2C3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6FD93FF-67A0-03F2-2A43-40ED979093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88388" y="693738"/>
            <a:ext cx="2808287" cy="5470525"/>
          </a:xfrm>
        </p:spPr>
        <p:txBody>
          <a:bodyPr anchor="ctr"/>
          <a:lstStyle>
            <a:lvl1pPr>
              <a:buFont typeface="+mj-lt"/>
              <a:buAutoNum type="arabicPeriod"/>
              <a:defRPr>
                <a:solidFill>
                  <a:schemeClr val="bg2"/>
                </a:solidFill>
              </a:defRPr>
            </a:lvl1pPr>
            <a:lvl2pPr marL="588962" indent="-228600">
              <a:buFont typeface="+mj-lt"/>
              <a:buAutoNum type="arabicPeriod"/>
              <a:defRPr>
                <a:solidFill>
                  <a:schemeClr val="bg2"/>
                </a:solidFill>
              </a:defRPr>
            </a:lvl2pPr>
            <a:lvl3pPr marL="854075" indent="-228600">
              <a:buFont typeface="+mj-lt"/>
              <a:buAutoNum type="arabicPeriod"/>
              <a:defRPr>
                <a:solidFill>
                  <a:schemeClr val="bg2"/>
                </a:solidFill>
              </a:defRPr>
            </a:lvl3pPr>
            <a:lvl4pPr marL="1125538" indent="-228600">
              <a:buFont typeface="+mj-lt"/>
              <a:buAutoNum type="arabicPeriod"/>
              <a:defRPr>
                <a:solidFill>
                  <a:schemeClr val="bg2"/>
                </a:solidFill>
              </a:defRPr>
            </a:lvl4pPr>
            <a:lvl5pPr marL="1395412" indent="-228600">
              <a:buFont typeface="+mj-lt"/>
              <a:buAutoNum type="arabicPeriod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48AD192-9015-491A-5279-8822723DD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0543" y="6488636"/>
            <a:ext cx="721457" cy="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1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-heavy-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AFA49B-2AED-35EF-10EB-376830F63943}"/>
              </a:ext>
            </a:extLst>
          </p:cNvPr>
          <p:cNvSpPr/>
          <p:nvPr userDrawn="1"/>
        </p:nvSpPr>
        <p:spPr>
          <a:xfrm>
            <a:off x="0" y="3429000"/>
            <a:ext cx="12192000" cy="34289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64" y="683999"/>
            <a:ext cx="2807049" cy="216900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5087B-6FC4-E695-2C17-0F97099F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0795DC-1FD2-4C66-AA0C-C3E9205C1267}" type="datetimeyyyy">
              <a:rPr lang="en-DK" smtClean="0"/>
              <a:t>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5CBC-D3EE-DA1E-C1D1-28F6FCB3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49B46-8544-D4FD-6BCB-4041D766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72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D4F69-EB9C-80B7-4946-7C2F6E814AE3}"/>
              </a:ext>
            </a:extLst>
          </p:cNvPr>
          <p:cNvCxnSpPr/>
          <p:nvPr userDrawn="1"/>
        </p:nvCxnSpPr>
        <p:spPr>
          <a:xfrm>
            <a:off x="695325" y="3141000"/>
            <a:ext cx="57626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4" y="4005262"/>
            <a:ext cx="10800111" cy="2168525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324C3C5-663D-FB12-AE18-4CF872C3C6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0543" y="6488636"/>
            <a:ext cx="721457" cy="18036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38ABDD-D619-5CA7-E468-B21EB27EB0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56138" y="683737"/>
            <a:ext cx="2879725" cy="2169001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009D1B5-6278-2632-4115-F1C7695CE3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88388" y="693738"/>
            <a:ext cx="2806700" cy="2168525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9487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heavy-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64" y="683999"/>
            <a:ext cx="2807049" cy="216900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5087B-6FC4-E695-2C17-0F97099F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0795DC-1FD2-4C66-AA0C-C3E9205C1267}" type="datetimeyyyy">
              <a:rPr lang="en-DK" smtClean="0"/>
              <a:t>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5CBC-D3EE-DA1E-C1D1-28F6FCB3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49B46-8544-D4FD-6BCB-4041D766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72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324C3C5-663D-FB12-AE18-4CF872C3C6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0543" y="6488636"/>
            <a:ext cx="721457" cy="18036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38ABDD-D619-5CA7-E468-B21EB27EB0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56138" y="683737"/>
            <a:ext cx="2879725" cy="2169001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009D1B5-6278-2632-4115-F1C7695CE3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88388" y="693738"/>
            <a:ext cx="2806700" cy="2168525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95251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heavy-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B5BCD-AE2C-A1F1-F08F-C794B98BF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6138" y="693738"/>
            <a:ext cx="6840537" cy="530812"/>
          </a:xfrm>
          <a:prstGeom prst="rect">
            <a:avLst/>
          </a:prstGeom>
        </p:spPr>
        <p:txBody>
          <a:bodyPr lIns="0" tIns="180000" rIns="0" anchor="ctr"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2106059-C8CC-BCAF-CE99-D7B09ADF8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CA062AE-582E-4D6D-BC84-04D2234FEE26}" type="datetimeyyyy">
              <a:rPr lang="en-DK" smtClean="0"/>
              <a:t>2023</a:t>
            </a:fld>
            <a:endParaRPr lang="en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65F5BE0-517D-8BB4-1438-950746AB4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ACC3D0-7069-0F97-6402-11148D2C3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72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050" dirty="0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57D80-4C8A-E325-6146-69326B2D6C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56138" y="1269000"/>
            <a:ext cx="6840537" cy="4357359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581B88-B6D1-FABA-C6F2-F6A62F5A2756}"/>
              </a:ext>
            </a:extLst>
          </p:cNvPr>
          <p:cNvCxnSpPr/>
          <p:nvPr userDrawn="1"/>
        </p:nvCxnSpPr>
        <p:spPr>
          <a:xfrm>
            <a:off x="4656138" y="1269000"/>
            <a:ext cx="57626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person, person, indoor, staring&#10;&#10;Description automatically generated">
            <a:extLst>
              <a:ext uri="{FF2B5EF4-FFF2-40B4-BE49-F238E27FC236}">
                <a16:creationId xmlns:a16="http://schemas.microsoft.com/office/drawing/2014/main" id="{8798E9F8-0A80-F0D4-26CE-A1D4BE06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5" y="-13713"/>
            <a:ext cx="409069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6913D8C-D7C0-31EA-3299-E82185E885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0544" y="6488636"/>
            <a:ext cx="721456" cy="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8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heavy-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64" y="684000"/>
            <a:ext cx="10800111" cy="76443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5087B-6FC4-E695-2C17-0F97099F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0795DC-1FD2-4C66-AA0C-C3E9205C1267}" type="datetimeyyyy">
              <a:rPr lang="en-DK" smtClean="0"/>
              <a:t>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5CBC-D3EE-DA1E-C1D1-28F6FCB3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49B46-8544-D4FD-6BCB-4041D766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72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D4F69-EB9C-80B7-4946-7C2F6E814AE3}"/>
              </a:ext>
            </a:extLst>
          </p:cNvPr>
          <p:cNvCxnSpPr/>
          <p:nvPr userDrawn="1"/>
        </p:nvCxnSpPr>
        <p:spPr>
          <a:xfrm>
            <a:off x="695325" y="1557000"/>
            <a:ext cx="57626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5" y="2024063"/>
            <a:ext cx="2808288" cy="4149725"/>
          </a:xfrm>
        </p:spPr>
        <p:txBody>
          <a:bodyPr anchor="b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ED39D16-4FCA-220C-9257-BBA6AC7BA7D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656137" y="2024063"/>
            <a:ext cx="2879725" cy="4140200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A59AD70-EC33-FF0F-5D27-F6C4E19D1B0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688385" y="2024063"/>
            <a:ext cx="2808289" cy="4140200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90446FB-65A9-0E62-06C0-89D201E8C5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0544" y="6488636"/>
            <a:ext cx="721456" cy="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58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heavy-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299D-2D1D-0EE0-54CE-E33B8E66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64" y="684000"/>
            <a:ext cx="10800111" cy="76443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5087B-6FC4-E695-2C17-0F97099F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0795DC-1FD2-4C66-AA0C-C3E9205C1267}" type="datetimeyyyy">
              <a:rPr lang="en-DK" smtClean="0"/>
              <a:t>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5CBC-D3EE-DA1E-C1D1-28F6FCB3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49B46-8544-D4FD-6BCB-4041D766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72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D4F69-EB9C-80B7-4946-7C2F6E814AE3}"/>
              </a:ext>
            </a:extLst>
          </p:cNvPr>
          <p:cNvCxnSpPr/>
          <p:nvPr userDrawn="1"/>
        </p:nvCxnSpPr>
        <p:spPr>
          <a:xfrm>
            <a:off x="695325" y="1557000"/>
            <a:ext cx="57626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80E2A8-E26D-1E96-2655-B5BE8CE8A2A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5324" y="2024063"/>
            <a:ext cx="5105223" cy="4149725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ED39D16-4FCA-220C-9257-BBA6AC7BA7D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383338" y="2033588"/>
            <a:ext cx="5105223" cy="4140200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544EAD-B69F-A0CB-1996-A3114175D7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0544" y="6488636"/>
            <a:ext cx="721456" cy="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2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84EEC4-CC22-D714-328A-12AF2717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92149"/>
            <a:ext cx="10801349" cy="1170701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/>
          <a:p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BDB53-01AA-B049-2B06-BA1C5B7B9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49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853D0-0CC0-BCB9-AFDE-4F4D802B3D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92000" y="6380636"/>
            <a:ext cx="496561" cy="360364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ABBC-7FF1-AD37-C08B-66AAC72FB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4221" y="6380636"/>
            <a:ext cx="7203558" cy="360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D2804-089D-8F48-D2EC-B8490B2D9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380636"/>
            <a:ext cx="575326" cy="360364"/>
          </a:xfrm>
          <a:prstGeom prst="rect">
            <a:avLst/>
          </a:prstGeom>
        </p:spPr>
        <p:txBody>
          <a:bodyPr vert="horz" lIns="7200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BF98DAD-8F31-C36F-8772-1EDD5D98F862}"/>
              </a:ext>
            </a:extLst>
          </p:cNvPr>
          <p:cNvSpPr txBox="1">
            <a:spLocks/>
          </p:cNvSpPr>
          <p:nvPr userDrawn="1"/>
        </p:nvSpPr>
        <p:spPr>
          <a:xfrm>
            <a:off x="695325" y="692149"/>
            <a:ext cx="10801350" cy="9731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23157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92" r:id="rId2"/>
    <p:sldLayoutId id="2147483694" r:id="rId3"/>
    <p:sldLayoutId id="2147483693" r:id="rId4"/>
    <p:sldLayoutId id="2147483699" r:id="rId5"/>
    <p:sldLayoutId id="2147483700" r:id="rId6"/>
    <p:sldLayoutId id="2147483667" r:id="rId7"/>
    <p:sldLayoutId id="2147483685" r:id="rId8"/>
    <p:sldLayoutId id="2147483697" r:id="rId9"/>
    <p:sldLayoutId id="2147483701" r:id="rId10"/>
    <p:sldLayoutId id="2147483695" r:id="rId11"/>
    <p:sldLayoutId id="2147483681" r:id="rId12"/>
    <p:sldLayoutId id="2147483702" r:id="rId13"/>
    <p:sldLayoutId id="2147483680" r:id="rId14"/>
    <p:sldLayoutId id="2147483678" r:id="rId15"/>
    <p:sldLayoutId id="2147483696" r:id="rId16"/>
    <p:sldLayoutId id="2147483691" r:id="rId17"/>
    <p:sldLayoutId id="2147483698" r:id="rId18"/>
    <p:sldLayoutId id="2147483663" r:id="rId19"/>
    <p:sldLayoutId id="2147483652" r:id="rId20"/>
    <p:sldLayoutId id="2147483689" r:id="rId21"/>
    <p:sldLayoutId id="2147483690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chemeClr val="tx1"/>
          </a:solidFill>
          <a:latin typeface="+mj-lt"/>
          <a:ea typeface="Inter" panose="02000503000000020004" pitchFamily="2" charset="0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130000"/>
        </a:lnSpc>
        <a:spcBef>
          <a:spcPts val="1000"/>
        </a:spcBef>
        <a:buClr>
          <a:srgbClr val="FF902E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531812" indent="-171450" algn="l" defTabSz="914400" rtl="0" eaLnBrk="1" latinLnBrk="0" hangingPunct="1">
        <a:lnSpc>
          <a:spcPct val="130000"/>
        </a:lnSpc>
        <a:spcBef>
          <a:spcPts val="500"/>
        </a:spcBef>
        <a:buClr>
          <a:srgbClr val="FF902E"/>
        </a:buClr>
        <a:buFont typeface="Wingdings" panose="05000000000000000000" pitchFamily="2" charset="2"/>
        <a:buChar char="§"/>
        <a:tabLst>
          <a:tab pos="536575" algn="l"/>
        </a:tabLst>
        <a:defRPr sz="12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796925" indent="-171450" algn="l" defTabSz="914400" rtl="0" eaLnBrk="1" latinLnBrk="0" hangingPunct="1">
        <a:lnSpc>
          <a:spcPct val="130000"/>
        </a:lnSpc>
        <a:spcBef>
          <a:spcPts val="500"/>
        </a:spcBef>
        <a:buClr>
          <a:srgbClr val="FF902E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068388" indent="-171450" algn="l" defTabSz="914400" rtl="0" eaLnBrk="1" latinLnBrk="0" hangingPunct="1">
        <a:lnSpc>
          <a:spcPct val="130000"/>
        </a:lnSpc>
        <a:spcBef>
          <a:spcPts val="500"/>
        </a:spcBef>
        <a:buClr>
          <a:srgbClr val="FF902E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1338262" indent="-171450" algn="l" defTabSz="914400" rtl="0" eaLnBrk="1" latinLnBrk="0" hangingPunct="1">
        <a:lnSpc>
          <a:spcPct val="130000"/>
        </a:lnSpc>
        <a:spcBef>
          <a:spcPts val="500"/>
        </a:spcBef>
        <a:buClr>
          <a:srgbClr val="FF902E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6" userDrawn="1">
          <p15:clr>
            <a:srgbClr val="F26B43"/>
          </p15:clr>
        </p15:guide>
        <p15:guide id="2" pos="76" userDrawn="1">
          <p15:clr>
            <a:srgbClr val="F26B43"/>
          </p15:clr>
        </p15:guide>
        <p15:guide id="3" pos="7604" userDrawn="1">
          <p15:clr>
            <a:srgbClr val="F26B43"/>
          </p15:clr>
        </p15:guide>
        <p15:guide id="4" orient="horz" pos="74" userDrawn="1">
          <p15:clr>
            <a:srgbClr val="F26B43"/>
          </p15:clr>
        </p15:guide>
        <p15:guide id="5" orient="horz" pos="437" userDrawn="1">
          <p15:clr>
            <a:srgbClr val="F26B43"/>
          </p15:clr>
        </p15:guide>
        <p15:guide id="6" pos="438" userDrawn="1">
          <p15:clr>
            <a:srgbClr val="F26B43"/>
          </p15:clr>
        </p15:guide>
        <p15:guide id="8" orient="horz" pos="3883" userDrawn="1">
          <p15:clr>
            <a:srgbClr val="F26B43"/>
          </p15:clr>
        </p15:guide>
        <p15:guide id="15" pos="7242" userDrawn="1">
          <p15:clr>
            <a:srgbClr val="F26B43"/>
          </p15:clr>
        </p15:guide>
        <p15:guide id="17" pos="5110" userDrawn="1">
          <p15:clr>
            <a:srgbClr val="F26B43"/>
          </p15:clr>
        </p15:guide>
        <p15:guide id="19" pos="2570" userDrawn="1">
          <p15:clr>
            <a:srgbClr val="F26B43"/>
          </p15:clr>
        </p15:guide>
        <p15:guide id="21" orient="horz" pos="2160" userDrawn="1">
          <p15:clr>
            <a:srgbClr val="F26B43"/>
          </p15:clr>
        </p15:guide>
        <p15:guide id="22" pos="2207" userDrawn="1">
          <p15:clr>
            <a:srgbClr val="F26B43"/>
          </p15:clr>
        </p15:guide>
        <p15:guide id="23" pos="2933" userDrawn="1">
          <p15:clr>
            <a:srgbClr val="F26B43"/>
          </p15:clr>
        </p15:guide>
        <p15:guide id="24" pos="5473" userDrawn="1">
          <p15:clr>
            <a:srgbClr val="F26B43"/>
          </p15:clr>
        </p15:guide>
        <p15:guide id="26" pos="4747" userDrawn="1">
          <p15:clr>
            <a:srgbClr val="F26B43"/>
          </p15:clr>
        </p15:guide>
        <p15:guide id="27" orient="horz" pos="1797" userDrawn="1">
          <p15:clr>
            <a:srgbClr val="F26B43"/>
          </p15:clr>
        </p15:guide>
        <p15:guide id="28" orient="horz" pos="2523" userDrawn="1">
          <p15:clr>
            <a:srgbClr val="F26B43"/>
          </p15:clr>
        </p15:guide>
        <p15:guide id="29" pos="3840" userDrawn="1">
          <p15:clr>
            <a:srgbClr val="F26B43"/>
          </p15:clr>
        </p15:guide>
        <p15:guide id="30" pos="4021" userDrawn="1">
          <p15:clr>
            <a:srgbClr val="F26B43"/>
          </p15:clr>
        </p15:guide>
        <p15:guide id="31" pos="36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9DC50-DED6-475B-8D5F-84C80F1C5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22244-7BF3-44D0-812C-1837E7AFE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89D36-5AB1-40C3-BC24-284A3C1AF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1</a:t>
            </a:fld>
            <a:endParaRPr lang="en-DK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2FF030-DB84-4480-9EEB-DD889C685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3819" y="2952721"/>
            <a:ext cx="5760000" cy="95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63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E043D5-F34D-EC60-5F89-E17DE8CB46B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43E898-B223-A0F0-CED8-52B7F25DB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66" y="684000"/>
            <a:ext cx="2807048" cy="764438"/>
          </a:xfrm>
        </p:spPr>
        <p:txBody>
          <a:bodyPr/>
          <a:lstStyle/>
          <a:p>
            <a:pPr defTabSz="914126">
              <a:lnSpc>
                <a:spcPct val="130000"/>
              </a:lnSpc>
              <a:defRPr/>
            </a:pPr>
            <a:r>
              <a:rPr lang="en-US" sz="1200" dirty="0">
                <a:latin typeface="+mn-lt"/>
              </a:rPr>
              <a:t>Produce is built up of </a:t>
            </a:r>
            <a:r>
              <a:rPr lang="en-US" sz="1200" b="1" dirty="0">
                <a:latin typeface="+mn-lt"/>
              </a:rPr>
              <a:t>2 separate applications </a:t>
            </a:r>
            <a:r>
              <a:rPr lang="en-US" sz="1200" dirty="0">
                <a:latin typeface="+mn-lt"/>
              </a:rPr>
              <a:t>that work seamlessly together.</a:t>
            </a:r>
            <a:endParaRPr lang="en-US" sz="1200" b="1" dirty="0">
              <a:latin typeface="+mn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E94B7-4D48-D59A-14F3-5CB4FA5E8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95DC-1FD2-4C66-AA0C-C3E9205C1267}" type="datetimeyyyy">
              <a:rPr lang="en-DK" smtClean="0"/>
              <a:t>2023</a:t>
            </a:fld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91E92-0DBB-FEB7-8C1A-F323C03C8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8414157-8E4F-4312-B246-8118ECF9C408}" type="slidenum">
              <a:rPr lang="en-DK" smtClean="0"/>
              <a:pPr/>
              <a:t>10</a:t>
            </a:fld>
            <a:endParaRPr lang="en-DK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8E5D0-F641-37D3-A315-559FC6440EA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03437" y="5219373"/>
            <a:ext cx="5105223" cy="1151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Manager</a:t>
            </a:r>
          </a:p>
          <a:p>
            <a:pPr marL="0" indent="0">
              <a:buNone/>
            </a:pPr>
            <a:r>
              <a:rPr lang="en-US" dirty="0"/>
              <a:t>Organize production orders and track progress in real-time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FBC1ED-986A-AE3C-6EBF-8E9A91E5700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391451" y="5219374"/>
            <a:ext cx="5105223" cy="1161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b="1" dirty="0">
                <a:solidFill>
                  <a:schemeClr val="bg2"/>
                </a:solidFill>
              </a:rPr>
              <a:t>Operator</a:t>
            </a:r>
          </a:p>
          <a:p>
            <a:pPr marL="0" indent="0" defTabSz="914126">
              <a:buNone/>
            </a:pPr>
            <a:r>
              <a:rPr lang="de-DE" dirty="0">
                <a:solidFill>
                  <a:schemeClr val="bg2"/>
                </a:solidFill>
              </a:rPr>
              <a:t>View production orders and register work done and material usage</a:t>
            </a:r>
            <a:r>
              <a:rPr lang="en-US" dirty="0">
                <a:solidFill>
                  <a:schemeClr val="bg2"/>
                </a:solidFill>
              </a:rPr>
              <a:t>​</a:t>
            </a:r>
          </a:p>
        </p:txBody>
      </p:sp>
      <p:pic>
        <p:nvPicPr>
          <p:cNvPr id="11" name="Picture 10" descr="A picture containing text, monitor, screen, screenshot&#10;&#10;Description automatically generated">
            <a:extLst>
              <a:ext uri="{FF2B5EF4-FFF2-40B4-BE49-F238E27FC236}">
                <a16:creationId xmlns:a16="http://schemas.microsoft.com/office/drawing/2014/main" id="{BB501A2D-182D-46D7-8C7C-8C3114F33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5" t="15922" r="-3715" b="20383"/>
          <a:stretch/>
        </p:blipFill>
        <p:spPr>
          <a:xfrm>
            <a:off x="-129405" y="1773000"/>
            <a:ext cx="6077679" cy="3565012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64E157D-1DE9-4A79-9510-A25007C1BE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1" t="8723" r="17309" b="10077"/>
          <a:stretch/>
        </p:blipFill>
        <p:spPr>
          <a:xfrm>
            <a:off x="7099316" y="801494"/>
            <a:ext cx="3689492" cy="453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66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79F3E0F-44A7-23C3-25C3-9D33E1DD8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775" y="261000"/>
            <a:ext cx="2790825" cy="3168000"/>
          </a:xfrm>
        </p:spPr>
        <p:txBody>
          <a:bodyPr anchor="t"/>
          <a:lstStyle/>
          <a:p>
            <a:r>
              <a:rPr lang="en-US" sz="2400" dirty="0">
                <a:solidFill>
                  <a:srgbClr val="F87D24">
                    <a:alpha val="95000"/>
                  </a:srgbClr>
                </a:solidFill>
                <a:latin typeface="Titillium Web" panose="00000400000000000000" pitchFamily="2" charset="0"/>
              </a:rPr>
              <a:t>1. </a:t>
            </a:r>
            <a:r>
              <a:rPr lang="en-US" dirty="0">
                <a:solidFill>
                  <a:srgbClr val="F87D24">
                    <a:alpha val="95000"/>
                  </a:srgbClr>
                </a:solidFill>
                <a:latin typeface="Titillium Web" panose="00000400000000000000" pitchFamily="2" charset="0"/>
              </a:rPr>
              <a:t>Organize</a:t>
            </a:r>
            <a:br>
              <a:rPr lang="en-US" sz="2400" b="1" dirty="0">
                <a:latin typeface="Titillium Web" panose="00000400000000000000" pitchFamily="2" charset="0"/>
              </a:rPr>
            </a:br>
            <a:br>
              <a:rPr lang="en-US" sz="2400" b="1" dirty="0">
                <a:latin typeface="Titillium Web" panose="00000400000000000000" pitchFamily="2" charset="0"/>
              </a:rPr>
            </a:br>
            <a:r>
              <a:rPr lang="en-US" sz="2200" b="1" dirty="0" err="1">
                <a:latin typeface="Titillium Web" panose="00000400000000000000" pitchFamily="2" charset="0"/>
              </a:rPr>
              <a:t>Organize</a:t>
            </a:r>
            <a:r>
              <a:rPr lang="en-US" sz="2200" b="1" dirty="0">
                <a:latin typeface="Titillium Web" panose="00000400000000000000" pitchFamily="2" charset="0"/>
              </a:rPr>
              <a:t> replenishment for the shop floor operators with a quick and smart overview of the production order backlog</a:t>
            </a:r>
            <a:br>
              <a:rPr lang="de-DE" sz="2400" b="1" dirty="0">
                <a:latin typeface="Titillium Web" panose="00000400000000000000" pitchFamily="2" charset="0"/>
              </a:rPr>
            </a:br>
            <a:endParaRPr lang="en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9D850E-14CF-A2A6-1E94-750AD3FCF3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2205000"/>
            <a:ext cx="2790825" cy="3965613"/>
          </a:xfrm>
        </p:spPr>
        <p:txBody>
          <a:bodyPr>
            <a:normAutofit/>
          </a:bodyPr>
          <a:lstStyle/>
          <a:p>
            <a:pPr marL="287337" lvl="1" indent="-285750" eaLnBrk="0" fontAlgn="base" hangingPunct="0">
              <a:lnSpc>
                <a:spcPct val="107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7337" lvl="1" indent="-285750" eaLnBrk="0" fontAlgn="base" hangingPunct="0">
              <a:lnSpc>
                <a:spcPct val="107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Comprehensive production order backlog view</a:t>
            </a:r>
          </a:p>
          <a:p>
            <a:pPr marL="287337" lvl="1" indent="-285750" eaLnBrk="0" fontAlgn="base" hangingPunct="0">
              <a:lnSpc>
                <a:spcPct val="107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Production order status </a:t>
            </a:r>
          </a:p>
          <a:p>
            <a:pPr marL="287337" lvl="1" indent="-285750" eaLnBrk="0" fontAlgn="base" hangingPunct="0">
              <a:lnSpc>
                <a:spcPct val="107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Operation status</a:t>
            </a:r>
          </a:p>
          <a:p>
            <a:pPr marL="287337" lvl="1" indent="-285750" eaLnBrk="0" fontAlgn="base" hangingPunct="0">
              <a:lnSpc>
                <a:spcPct val="107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Direct execution of actions such as release and completion of production orders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EDA1-DBA0-02CE-3192-DCF1B83E3C2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845F967-CFD7-44A1-9172-206C6E8E9631}" type="datetimeyyyy">
              <a:rPr lang="en-DK" smtClean="0"/>
              <a:t>2023</a:t>
            </a:fld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312B9-E65C-A43E-8D95-A35500068BA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11</a:t>
            </a:fld>
            <a:endParaRPr lang="en-D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AE3832-94EB-4CF7-AAEC-0129A1856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482" y="1413000"/>
            <a:ext cx="6907192" cy="3507784"/>
          </a:xfrm>
          <a:prstGeom prst="rect">
            <a:avLst/>
          </a:prstGeom>
          <a:ln>
            <a:noFill/>
          </a:ln>
          <a:effectLst>
            <a:outerShdw blurRad="292100" dist="165100" dir="2700000" algn="tl" rotWithShape="0">
              <a:schemeClr val="bg1">
                <a:lumMod val="65000"/>
                <a:alpha val="67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054C74-6FEB-4312-8EF8-48BE04EB99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16"/>
          <a:stretch/>
        </p:blipFill>
        <p:spPr>
          <a:xfrm>
            <a:off x="9052775" y="3951687"/>
            <a:ext cx="1228713" cy="1792579"/>
          </a:xfrm>
          <a:prstGeom prst="rect">
            <a:avLst/>
          </a:prstGeom>
          <a:ln>
            <a:noFill/>
          </a:ln>
          <a:effectLst>
            <a:outerShdw blurRad="292100" dist="165100" dir="2700000" algn="tl" rotWithShape="0">
              <a:schemeClr val="bg1">
                <a:lumMod val="65000"/>
                <a:alpha val="67000"/>
              </a:scheme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6D4FD2-E6F8-4361-AB91-8F7223247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888" y="4137474"/>
            <a:ext cx="1623268" cy="1744861"/>
          </a:xfrm>
          <a:prstGeom prst="rect">
            <a:avLst/>
          </a:prstGeom>
          <a:ln>
            <a:noFill/>
          </a:ln>
          <a:effectLst>
            <a:outerShdw blurRad="292100" dist="165100" dir="2700000" algn="tl" rotWithShape="0">
              <a:schemeClr val="bg1">
                <a:lumMod val="65000"/>
                <a:alpha val="6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5284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79F3E0F-44A7-23C3-25C3-9D33E1DD8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775" y="261000"/>
            <a:ext cx="2790825" cy="3168000"/>
          </a:xfrm>
        </p:spPr>
        <p:txBody>
          <a:bodyPr anchor="t"/>
          <a:lstStyle/>
          <a:p>
            <a:r>
              <a:rPr lang="en-US" sz="2400" dirty="0">
                <a:solidFill>
                  <a:srgbClr val="F87D24">
                    <a:alpha val="95000"/>
                  </a:srgbClr>
                </a:solidFill>
                <a:latin typeface="Titillium Web" panose="00000400000000000000" pitchFamily="2" charset="0"/>
              </a:rPr>
              <a:t>1. Organize</a:t>
            </a:r>
            <a:br>
              <a:rPr lang="en-US" sz="2400" b="1" dirty="0">
                <a:latin typeface="Titillium Web" panose="00000400000000000000" pitchFamily="2" charset="0"/>
              </a:rPr>
            </a:br>
            <a:br>
              <a:rPr lang="en-US" sz="2400" b="1" dirty="0">
                <a:latin typeface="Titillium Web" panose="00000400000000000000" pitchFamily="2" charset="0"/>
              </a:rPr>
            </a:br>
            <a:br>
              <a:rPr lang="en-US" sz="2400" b="1" dirty="0">
                <a:latin typeface="Titillium Web" panose="00000400000000000000" pitchFamily="2" charset="0"/>
              </a:rPr>
            </a:br>
            <a:r>
              <a:rPr lang="en-US" sz="2400" b="1" dirty="0">
                <a:latin typeface="Titillium Web" panose="00000400000000000000" pitchFamily="2" charset="0"/>
              </a:rPr>
              <a:t>Get help with preparation and release of production orders for the shop floor operators</a:t>
            </a:r>
            <a:br>
              <a:rPr lang="de-DE" sz="2400" b="1" dirty="0">
                <a:latin typeface="Titillium Web" panose="00000400000000000000" pitchFamily="2" charset="0"/>
              </a:rPr>
            </a:br>
            <a:endParaRPr lang="en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9D850E-14CF-A2A6-1E94-750AD3FCF3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3429000"/>
            <a:ext cx="2790825" cy="2741613"/>
          </a:xfrm>
        </p:spPr>
        <p:txBody>
          <a:bodyPr>
            <a:normAutofit/>
          </a:bodyPr>
          <a:lstStyle/>
          <a:p>
            <a:pPr marL="287337" lvl="1" indent="-285750" eaLnBrk="0" fontAlgn="base" hangingPunct="0">
              <a:lnSpc>
                <a:spcPct val="107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dirty="0"/>
              <a:t>Filter the high priority Production orders</a:t>
            </a:r>
          </a:p>
          <a:p>
            <a:pPr marL="287337" lvl="1" indent="-285750" eaLnBrk="0" fontAlgn="base" hangingPunct="0">
              <a:lnSpc>
                <a:spcPct val="107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dirty="0"/>
              <a:t>Check material availability of single or multiple production orders</a:t>
            </a:r>
          </a:p>
          <a:p>
            <a:pPr marL="287337" lvl="1" indent="-285750" eaLnBrk="0" fontAlgn="base" hangingPunct="0">
              <a:lnSpc>
                <a:spcPct val="107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dirty="0"/>
              <a:t>Simple selection of the next production orders and release stock of work for shop floor employees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EDA1-DBA0-02CE-3192-DCF1B83E3C2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845F967-CFD7-44A1-9172-206C6E8E9631}" type="datetimeyyyy">
              <a:rPr lang="en-DK" smtClean="0"/>
              <a:t>2023</a:t>
            </a:fld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312B9-E65C-A43E-8D95-A35500068BA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12</a:t>
            </a:fld>
            <a:endParaRPr lang="en-D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CE9B98-1FDE-40F4-8527-208C46A8A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541" y="897949"/>
            <a:ext cx="6907192" cy="3931953"/>
          </a:xfrm>
          <a:prstGeom prst="rect">
            <a:avLst/>
          </a:prstGeom>
          <a:ln>
            <a:noFill/>
          </a:ln>
          <a:effectLst>
            <a:outerShdw blurRad="292100" dist="165100" dir="2700000" algn="tl" rotWithShape="0">
              <a:schemeClr val="bg1">
                <a:lumMod val="65000"/>
                <a:alpha val="67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6475F-AA6D-4C22-B809-239C77AB6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486" y="3063573"/>
            <a:ext cx="6096000" cy="2456597"/>
          </a:xfrm>
          <a:prstGeom prst="rect">
            <a:avLst/>
          </a:prstGeom>
          <a:ln>
            <a:noFill/>
          </a:ln>
          <a:effectLst>
            <a:outerShdw blurRad="292100" dist="165100" dir="2700000" algn="tl" rotWithShape="0">
              <a:schemeClr val="bg1">
                <a:lumMod val="65000"/>
                <a:alpha val="6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8464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26909-FE1E-3162-4809-A7AA34AA59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3429000"/>
            <a:ext cx="2790825" cy="2741613"/>
          </a:xfrm>
        </p:spPr>
        <p:txBody>
          <a:bodyPr>
            <a:normAutofit fontScale="85000" lnSpcReduction="10000"/>
          </a:bodyPr>
          <a:lstStyle/>
          <a:p>
            <a:pPr marL="287337" lvl="1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Define which operators can work on which resources and show them only the operations for which they are responsible</a:t>
            </a:r>
          </a:p>
          <a:p>
            <a:pPr marL="287337" lvl="1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With my and all operations every operator gets a quick overview of already started and new operations</a:t>
            </a:r>
          </a:p>
          <a:p>
            <a:pPr marL="287337" lvl="1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The ready to start option shows only operations that can be processed. Subsequent operations are only displayed when previous ones are partially completed or finished.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2D561-4803-6794-C241-46D5D74720D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D2445-B123-1B33-FE7B-0F89060789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13</a:t>
            </a:fld>
            <a:endParaRPr lang="en-DK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4BD68D-1A60-1B9D-9C49-D9EAD14BB4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775" y="261000"/>
            <a:ext cx="2790825" cy="3168000"/>
          </a:xfrm>
        </p:spPr>
        <p:txBody>
          <a:bodyPr anchor="t"/>
          <a:lstStyle/>
          <a:p>
            <a:r>
              <a:rPr lang="en-US" sz="2400" dirty="0">
                <a:solidFill>
                  <a:srgbClr val="F87D24"/>
                </a:solidFill>
                <a:latin typeface="+mn-lt"/>
              </a:rPr>
              <a:t>2. </a:t>
            </a:r>
            <a:r>
              <a:rPr lang="en-US" dirty="0">
                <a:solidFill>
                  <a:srgbClr val="F87D24"/>
                </a:solidFill>
                <a:latin typeface="+mn-lt"/>
              </a:rPr>
              <a:t>Execute</a:t>
            </a:r>
            <a:br>
              <a:rPr lang="en-US" sz="2400" dirty="0">
                <a:solidFill>
                  <a:srgbClr val="F87D24">
                    <a:alpha val="95000"/>
                  </a:srgbClr>
                </a:solidFill>
                <a:latin typeface="Titillium Web" panose="00000400000000000000" pitchFamily="2" charset="0"/>
              </a:rPr>
            </a:br>
            <a:br>
              <a:rPr lang="en-US" dirty="0">
                <a:solidFill>
                  <a:srgbClr val="F87D24">
                    <a:alpha val="95000"/>
                  </a:srgbClr>
                </a:solidFill>
                <a:latin typeface="Titillium Web" panose="00000400000000000000" pitchFamily="2" charset="0"/>
              </a:rPr>
            </a:br>
            <a:br>
              <a:rPr lang="en-US" dirty="0">
                <a:solidFill>
                  <a:srgbClr val="F87D24">
                    <a:alpha val="95000"/>
                  </a:srgbClr>
                </a:solidFill>
                <a:latin typeface="Titillium Web" panose="00000400000000000000" pitchFamily="2" charset="0"/>
              </a:rPr>
            </a:br>
            <a:r>
              <a:rPr lang="en-US" sz="2400" b="1" dirty="0">
                <a:latin typeface="Titillium Web" panose="00000400000000000000" pitchFamily="2" charset="0"/>
              </a:rPr>
              <a:t>Keep track on the shop floor order backlog and identify the next operations</a:t>
            </a:r>
            <a:br>
              <a:rPr lang="de-DE" sz="2400" b="1" dirty="0">
                <a:latin typeface="Titillium Web" panose="00000400000000000000" pitchFamily="2" charset="0"/>
              </a:rPr>
            </a:br>
            <a:br>
              <a:rPr lang="de-DE" sz="2400" b="1" dirty="0">
                <a:latin typeface="Titillium Web" panose="00000400000000000000" pitchFamily="2" charset="0"/>
              </a:rPr>
            </a:br>
            <a:br>
              <a:rPr lang="de-DE" sz="2400" b="1" dirty="0">
                <a:latin typeface="Titillium Web" panose="00000400000000000000" pitchFamily="2" charset="0"/>
              </a:rPr>
            </a:br>
            <a:endParaRPr lang="en-D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DE2D22-7C43-4F52-8C07-B9F19E06C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17017" b="25050"/>
          <a:stretch/>
        </p:blipFill>
        <p:spPr>
          <a:xfrm>
            <a:off x="4885875" y="1341000"/>
            <a:ext cx="6630575" cy="3405033"/>
          </a:xfrm>
          <a:prstGeom prst="rect">
            <a:avLst/>
          </a:prstGeom>
          <a:ln>
            <a:noFill/>
          </a:ln>
          <a:effectLst>
            <a:outerShdw blurRad="292100" dist="165100" dir="2700000" algn="tl" rotWithShape="0">
              <a:schemeClr val="bg1">
                <a:lumMod val="65000"/>
                <a:alpha val="6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8489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26909-FE1E-3162-4809-A7AA34AA59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Shop floor terminal supports paperless process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Display of released production order backlog 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Access to material and resource requirements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Display work instructions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2D561-4803-6794-C241-46D5D74720D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D2445-B123-1B33-FE7B-0F89060789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14</a:t>
            </a:fld>
            <a:endParaRPr lang="en-DK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4BD68D-1A60-1B9D-9C49-D9EAD14BB4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775" y="261000"/>
            <a:ext cx="2790825" cy="3168000"/>
          </a:xfrm>
        </p:spPr>
        <p:txBody>
          <a:bodyPr anchor="t"/>
          <a:lstStyle/>
          <a:p>
            <a:r>
              <a:rPr lang="en-US" sz="2400" dirty="0">
                <a:solidFill>
                  <a:srgbClr val="F87D24"/>
                </a:solidFill>
                <a:latin typeface="+mn-lt"/>
              </a:rPr>
              <a:t>2. </a:t>
            </a:r>
            <a:r>
              <a:rPr lang="en-US" dirty="0">
                <a:solidFill>
                  <a:srgbClr val="F87D24"/>
                </a:solidFill>
                <a:latin typeface="+mn-lt"/>
              </a:rPr>
              <a:t>Execute</a:t>
            </a:r>
            <a:br>
              <a:rPr lang="en-US" sz="2400" dirty="0">
                <a:solidFill>
                  <a:srgbClr val="F87D24">
                    <a:alpha val="95000"/>
                  </a:srgbClr>
                </a:solidFill>
                <a:latin typeface="Titillium Web" panose="00000400000000000000" pitchFamily="2" charset="0"/>
              </a:rPr>
            </a:br>
            <a:br>
              <a:rPr lang="en-US" dirty="0">
                <a:solidFill>
                  <a:srgbClr val="F87D24">
                    <a:alpha val="95000"/>
                  </a:srgbClr>
                </a:solidFill>
                <a:latin typeface="Titillium Web" panose="00000400000000000000" pitchFamily="2" charset="0"/>
              </a:rPr>
            </a:br>
            <a:r>
              <a:rPr lang="en-US" sz="2400" b="1" dirty="0">
                <a:latin typeface="Titillium Web" panose="00000400000000000000" pitchFamily="2" charset="0"/>
              </a:rPr>
              <a:t>Increase work performance by providing real-time production relevant information</a:t>
            </a:r>
            <a:br>
              <a:rPr lang="de-DE" sz="2400" b="1" dirty="0">
                <a:latin typeface="Titillium Web" panose="00000400000000000000" pitchFamily="2" charset="0"/>
              </a:rPr>
            </a:br>
            <a:br>
              <a:rPr lang="de-DE" sz="2400" b="1" dirty="0">
                <a:latin typeface="Titillium Web" panose="00000400000000000000" pitchFamily="2" charset="0"/>
              </a:rPr>
            </a:br>
            <a:br>
              <a:rPr lang="de-DE" sz="2400" b="1" dirty="0">
                <a:latin typeface="Titillium Web" panose="00000400000000000000" pitchFamily="2" charset="0"/>
              </a:rPr>
            </a:br>
            <a:br>
              <a:rPr lang="de-DE" sz="2400" b="1" dirty="0">
                <a:latin typeface="Titillium Web" panose="00000400000000000000" pitchFamily="2" charset="0"/>
              </a:rPr>
            </a:br>
            <a:endParaRPr lang="en-D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2C60BC-A84E-4D1F-B531-EE49A1E6E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086" y="1413000"/>
            <a:ext cx="6623119" cy="3745154"/>
          </a:xfrm>
          <a:prstGeom prst="rect">
            <a:avLst/>
          </a:prstGeom>
          <a:ln>
            <a:noFill/>
          </a:ln>
          <a:effectLst>
            <a:outerShdw blurRad="292100" dist="165100" dir="2700000" algn="tl" rotWithShape="0">
              <a:schemeClr val="bg1">
                <a:lumMod val="65000"/>
                <a:alpha val="67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6DCF29-A7E6-4884-B88A-B7B66B60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03" y="4156816"/>
            <a:ext cx="2935503" cy="1604100"/>
          </a:xfrm>
          <a:prstGeom prst="rect">
            <a:avLst/>
          </a:prstGeom>
          <a:ln>
            <a:noFill/>
          </a:ln>
          <a:effectLst>
            <a:outerShdw blurRad="292100" dist="165100" dir="2700000" algn="tl" rotWithShape="0">
              <a:schemeClr val="bg1">
                <a:lumMod val="65000"/>
                <a:alpha val="6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4224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DF9F-BA08-0D96-F534-B1FE2EE4E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775" y="261000"/>
            <a:ext cx="2790825" cy="2591738"/>
          </a:xfrm>
        </p:spPr>
        <p:txBody>
          <a:bodyPr anchor="t"/>
          <a:lstStyle/>
          <a:p>
            <a:r>
              <a:rPr lang="en-US" sz="2400" dirty="0">
                <a:solidFill>
                  <a:srgbClr val="F87D24"/>
                </a:solidFill>
                <a:latin typeface="+mn-lt"/>
              </a:rPr>
              <a:t>2. Execute</a:t>
            </a:r>
            <a:br>
              <a:rPr lang="en-US" sz="2400" b="1" dirty="0">
                <a:latin typeface="Titillium Web" panose="00000400000000000000" pitchFamily="2" charset="0"/>
              </a:rPr>
            </a:br>
            <a:br>
              <a:rPr lang="en-US" sz="2400" b="1" dirty="0">
                <a:latin typeface="Titillium Web" panose="00000400000000000000" pitchFamily="2" charset="0"/>
              </a:rPr>
            </a:br>
            <a:br>
              <a:rPr lang="en-US" sz="2400" b="1" dirty="0">
                <a:latin typeface="Titillium Web" panose="00000400000000000000" pitchFamily="2" charset="0"/>
              </a:rPr>
            </a:br>
            <a:r>
              <a:rPr lang="en-US" sz="2400" b="1" dirty="0">
                <a:latin typeface="Titillium Web" panose="00000400000000000000" pitchFamily="2" charset="0"/>
              </a:rPr>
              <a:t>Ensuring quality during the processing of operations</a:t>
            </a:r>
            <a:br>
              <a:rPr lang="de-DE" sz="2400" b="1" dirty="0">
                <a:latin typeface="Titillium Web" panose="00000400000000000000" pitchFamily="2" charset="0"/>
              </a:rPr>
            </a:br>
            <a:br>
              <a:rPr lang="de-DE" sz="2400" b="1" dirty="0">
                <a:latin typeface="Titillium Web" panose="00000400000000000000" pitchFamily="2" charset="0"/>
              </a:rPr>
            </a:br>
            <a:br>
              <a:rPr lang="de-DE" dirty="0"/>
            </a:br>
            <a:br>
              <a:rPr lang="de-DE" sz="2400" b="1" dirty="0">
                <a:latin typeface="Titillium Web" panose="00000400000000000000" pitchFamily="2" charset="0"/>
              </a:rPr>
            </a:br>
            <a:endParaRPr lang="en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023D49-9AB5-F2CE-E5CA-F172E8B5FD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3429000"/>
            <a:ext cx="2790825" cy="2741613"/>
          </a:xfrm>
        </p:spPr>
        <p:txBody>
          <a:bodyPr>
            <a:normAutofit/>
          </a:bodyPr>
          <a:lstStyle/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Inspect works integrated with Produce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Get information about an assigned inspection order direct in the operation detail view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Start the inspection direct via the Produce Operator terminal or alternative via Inspect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Notification of incomplete inspections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Alert for quality problems of previous operations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E4AEF-6C6A-4E39-671B-5FD819EFEF5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82976-F350-3882-EC4A-89666145258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15</a:t>
            </a:fld>
            <a:endParaRPr lang="en-D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3501A-48E0-4F1A-BA31-160F4463C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349" y="1525321"/>
            <a:ext cx="6662876" cy="3807358"/>
          </a:xfrm>
          <a:prstGeom prst="rect">
            <a:avLst/>
          </a:prstGeom>
          <a:ln>
            <a:noFill/>
          </a:ln>
          <a:effectLst>
            <a:outerShdw blurRad="292100" dist="165100" dir="2700000" algn="tl" rotWithShape="0">
              <a:schemeClr val="bg1">
                <a:lumMod val="65000"/>
                <a:alpha val="67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A0F2B8-668F-4386-AF7B-3B545F542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811" y="3289584"/>
            <a:ext cx="6037325" cy="726982"/>
          </a:xfrm>
          <a:prstGeom prst="rect">
            <a:avLst/>
          </a:prstGeom>
          <a:ln>
            <a:noFill/>
          </a:ln>
          <a:effectLst>
            <a:outerShdw blurRad="292100" dist="165100" dir="2700000" algn="tl" rotWithShape="0">
              <a:schemeClr val="bg1">
                <a:lumMod val="65000"/>
                <a:alpha val="6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6847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DF9F-BA08-0D96-F534-B1FE2EE4E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775" y="261000"/>
            <a:ext cx="2790825" cy="2591738"/>
          </a:xfrm>
        </p:spPr>
        <p:txBody>
          <a:bodyPr anchor="t"/>
          <a:lstStyle/>
          <a:p>
            <a:r>
              <a:rPr lang="en-US" sz="2400" dirty="0">
                <a:solidFill>
                  <a:srgbClr val="F87D24"/>
                </a:solidFill>
                <a:latin typeface="+mn-lt"/>
              </a:rPr>
              <a:t>2. Execute</a:t>
            </a:r>
            <a:br>
              <a:rPr lang="en-US" sz="2400" b="1" dirty="0">
                <a:latin typeface="Titillium Web" panose="00000400000000000000" pitchFamily="2" charset="0"/>
              </a:rPr>
            </a:br>
            <a:br>
              <a:rPr lang="en-US" sz="2400" b="1" dirty="0">
                <a:latin typeface="Titillium Web" panose="00000400000000000000" pitchFamily="2" charset="0"/>
              </a:rPr>
            </a:br>
            <a:br>
              <a:rPr lang="en-US" sz="2400" b="1" dirty="0">
                <a:latin typeface="Titillium Web" panose="00000400000000000000" pitchFamily="2" charset="0"/>
              </a:rPr>
            </a:br>
            <a:r>
              <a:rPr lang="en-US" sz="2200" b="1" dirty="0">
                <a:latin typeface="Titillium Web"/>
              </a:rPr>
              <a:t>Show the operator which materials to pick from production stock and which components to be delivered through the logistics team</a:t>
            </a:r>
            <a:br>
              <a:rPr lang="en-US" sz="2400" b="1" dirty="0">
                <a:latin typeface="Titillium Web"/>
              </a:rPr>
            </a:br>
            <a:br>
              <a:rPr lang="de-DE" sz="2400" b="1" dirty="0">
                <a:latin typeface="Titillium Web" panose="00000400000000000000" pitchFamily="2" charset="0"/>
              </a:rPr>
            </a:br>
            <a:br>
              <a:rPr lang="de-DE" sz="2400" b="1" dirty="0">
                <a:latin typeface="Titillium Web" panose="00000400000000000000" pitchFamily="2" charset="0"/>
              </a:rPr>
            </a:br>
            <a:br>
              <a:rPr lang="de-DE" dirty="0"/>
            </a:br>
            <a:br>
              <a:rPr lang="de-DE" sz="2400" b="1" dirty="0">
                <a:latin typeface="Titillium Web" panose="00000400000000000000" pitchFamily="2" charset="0"/>
              </a:rPr>
            </a:br>
            <a:endParaRPr lang="en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023D49-9AB5-F2CE-E5CA-F172E8B5FD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774" y="3573000"/>
            <a:ext cx="2790825" cy="2741613"/>
          </a:xfrm>
        </p:spPr>
        <p:txBody>
          <a:bodyPr>
            <a:normAutofit/>
          </a:bodyPr>
          <a:lstStyle/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Visualize the responsibility for issuing material for production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>
                <a:solidFill>
                  <a:srgbClr val="00B050"/>
                </a:solidFill>
              </a:rPr>
              <a:t>Not required: </a:t>
            </a:r>
            <a:r>
              <a:rPr lang="en-US" sz="1000" dirty="0"/>
              <a:t>The material is issued by the logistics team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>
                <a:solidFill>
                  <a:srgbClr val="3038C9"/>
                </a:solidFill>
              </a:rPr>
              <a:t>Backflushed:</a:t>
            </a:r>
            <a:r>
              <a:rPr lang="en-US" sz="1000" dirty="0"/>
              <a:t> Material is issued automatically with the completion of the production order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>
                <a:solidFill>
                  <a:srgbClr val="FF0000"/>
                </a:solidFill>
              </a:rPr>
              <a:t>Required:</a:t>
            </a:r>
            <a:r>
              <a:rPr lang="en-US" sz="1000" dirty="0"/>
              <a:t> Material is issued via Produce with the confirmation of the operation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E4AEF-6C6A-4E39-671B-5FD819EFEF5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82976-F350-3882-EC4A-89666145258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16</a:t>
            </a:fld>
            <a:endParaRPr lang="en-D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636553-BEB0-49D3-B577-5F8020AAB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07" y="1461946"/>
            <a:ext cx="6896867" cy="39234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CADA3A-00E4-4885-B732-2C7696E1AC79}"/>
              </a:ext>
            </a:extLst>
          </p:cNvPr>
          <p:cNvSpPr/>
          <p:nvPr/>
        </p:nvSpPr>
        <p:spPr>
          <a:xfrm>
            <a:off x="10256504" y="3754314"/>
            <a:ext cx="765496" cy="977463"/>
          </a:xfrm>
          <a:prstGeom prst="rect">
            <a:avLst/>
          </a:prstGeom>
          <a:noFill/>
          <a:ln>
            <a:solidFill>
              <a:srgbClr val="F585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33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26909-FE1E-3162-4809-A7AA34AA59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Provide operators a smart overview of the entire production order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Support the collaborative processing of operations in production teams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Keep track which employees are also working on the same operation or production orders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2D561-4803-6794-C241-46D5D74720D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D2445-B123-1B33-FE7B-0F89060789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17</a:t>
            </a:fld>
            <a:endParaRPr lang="en-DK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4BD68D-1A60-1B9D-9C49-D9EAD14BB4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775" y="261000"/>
            <a:ext cx="2790825" cy="3168000"/>
          </a:xfrm>
        </p:spPr>
        <p:txBody>
          <a:bodyPr anchor="t"/>
          <a:lstStyle/>
          <a:p>
            <a:r>
              <a:rPr lang="en-US" sz="2400" dirty="0">
                <a:solidFill>
                  <a:srgbClr val="F87D24"/>
                </a:solidFill>
                <a:latin typeface="+mn-lt"/>
              </a:rPr>
              <a:t>2. </a:t>
            </a:r>
            <a:r>
              <a:rPr lang="en-US" dirty="0">
                <a:solidFill>
                  <a:srgbClr val="F87D24"/>
                </a:solidFill>
                <a:latin typeface="+mn-lt"/>
              </a:rPr>
              <a:t>Execute</a:t>
            </a:r>
            <a:br>
              <a:rPr lang="en-US" sz="2400" dirty="0">
                <a:solidFill>
                  <a:srgbClr val="F87D24">
                    <a:alpha val="95000"/>
                  </a:srgbClr>
                </a:solidFill>
                <a:latin typeface="Titillium Web" panose="00000400000000000000" pitchFamily="2" charset="0"/>
              </a:rPr>
            </a:br>
            <a:br>
              <a:rPr lang="en-US" dirty="0">
                <a:solidFill>
                  <a:srgbClr val="F87D24">
                    <a:alpha val="95000"/>
                  </a:srgbClr>
                </a:solidFill>
                <a:latin typeface="Titillium Web" panose="00000400000000000000" pitchFamily="2" charset="0"/>
              </a:rPr>
            </a:br>
            <a:r>
              <a:rPr lang="en-US" sz="2400" b="1" dirty="0">
                <a:latin typeface="Titillium Web" panose="00000400000000000000" pitchFamily="2" charset="0"/>
              </a:rPr>
              <a:t>Get more transparency and automate communication between operators</a:t>
            </a:r>
            <a:br>
              <a:rPr lang="de-DE" sz="2400" b="1" dirty="0">
                <a:latin typeface="Titillium Web" panose="00000400000000000000" pitchFamily="2" charset="0"/>
              </a:rPr>
            </a:br>
            <a:br>
              <a:rPr lang="de-DE" sz="2400" b="1" dirty="0">
                <a:latin typeface="Titillium Web" panose="00000400000000000000" pitchFamily="2" charset="0"/>
              </a:rPr>
            </a:br>
            <a:br>
              <a:rPr lang="de-DE" sz="2400" b="1" dirty="0">
                <a:latin typeface="Titillium Web" panose="00000400000000000000" pitchFamily="2" charset="0"/>
              </a:rPr>
            </a:br>
            <a:br>
              <a:rPr lang="de-DE" sz="2400" b="1" dirty="0">
                <a:latin typeface="Titillium Web" panose="00000400000000000000" pitchFamily="2" charset="0"/>
              </a:rPr>
            </a:br>
            <a:br>
              <a:rPr lang="de-DE" sz="2400" b="1" dirty="0">
                <a:latin typeface="Titillium Web" panose="00000400000000000000" pitchFamily="2" charset="0"/>
              </a:rPr>
            </a:br>
            <a:endParaRPr lang="en-D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56C0D2-3B22-4AD4-87A4-D008BB375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466" y="1053000"/>
            <a:ext cx="6717879" cy="3819141"/>
          </a:xfrm>
          <a:prstGeom prst="rect">
            <a:avLst/>
          </a:prstGeom>
          <a:ln>
            <a:noFill/>
          </a:ln>
          <a:effectLst>
            <a:outerShdw blurRad="292100" dist="165100" dir="2700000" algn="tl" rotWithShape="0">
              <a:schemeClr val="bg1">
                <a:lumMod val="65000"/>
                <a:alpha val="67000"/>
              </a:scheme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106A2E-7194-402A-B499-903991C3F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130" y="1850985"/>
            <a:ext cx="5914549" cy="4051738"/>
          </a:xfrm>
          <a:prstGeom prst="rect">
            <a:avLst/>
          </a:prstGeom>
          <a:ln>
            <a:noFill/>
          </a:ln>
          <a:effectLst>
            <a:outerShdw blurRad="292100" dist="165100" dir="2700000" algn="tl" rotWithShape="0">
              <a:schemeClr val="bg1">
                <a:lumMod val="65000"/>
                <a:alpha val="6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5598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DF9F-BA08-0D96-F534-B1FE2EE4E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775" y="261000"/>
            <a:ext cx="2790825" cy="3168000"/>
          </a:xfrm>
        </p:spPr>
        <p:txBody>
          <a:bodyPr anchor="t"/>
          <a:lstStyle/>
          <a:p>
            <a:r>
              <a:rPr lang="en-US" sz="2400" dirty="0">
                <a:solidFill>
                  <a:srgbClr val="F87D24"/>
                </a:solidFill>
                <a:latin typeface="+mn-lt"/>
              </a:rPr>
              <a:t>3. </a:t>
            </a:r>
            <a:r>
              <a:rPr lang="en-US" dirty="0">
                <a:solidFill>
                  <a:srgbClr val="F87D24"/>
                </a:solidFill>
                <a:latin typeface="+mn-lt"/>
              </a:rPr>
              <a:t>PDC</a:t>
            </a:r>
            <a:br>
              <a:rPr lang="en-US" sz="2400" dirty="0">
                <a:solidFill>
                  <a:srgbClr val="F87D24"/>
                </a:solidFill>
                <a:latin typeface="+mn-lt"/>
              </a:rPr>
            </a:br>
            <a:br>
              <a:rPr lang="en-US" sz="2400" dirty="0">
                <a:solidFill>
                  <a:srgbClr val="F87D24"/>
                </a:solidFill>
                <a:latin typeface="+mn-lt"/>
              </a:rPr>
            </a:br>
            <a:br>
              <a:rPr lang="en-US" sz="2400" dirty="0">
                <a:solidFill>
                  <a:srgbClr val="F87D24"/>
                </a:solidFill>
                <a:latin typeface="+mn-lt"/>
              </a:rPr>
            </a:br>
            <a:r>
              <a:rPr lang="en-US" sz="2400" b="1" dirty="0">
                <a:latin typeface="Titillium Web" panose="00000400000000000000" pitchFamily="2" charset="0"/>
              </a:rPr>
              <a:t>Provide the Shop floor operators with a simple and smart user interface to collect production data</a:t>
            </a:r>
            <a:br>
              <a:rPr lang="de-DE" sz="2400" b="1" dirty="0">
                <a:latin typeface="Titillium Web" panose="00000400000000000000" pitchFamily="2" charset="0"/>
              </a:rPr>
            </a:br>
            <a:br>
              <a:rPr lang="de-DE" sz="2400" b="1" dirty="0">
                <a:latin typeface="Titillium Web" panose="00000400000000000000" pitchFamily="2" charset="0"/>
              </a:rPr>
            </a:br>
            <a:endParaRPr lang="en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023D49-9AB5-F2CE-E5CA-F172E8B5FD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3429000"/>
            <a:ext cx="2790825" cy="2741613"/>
          </a:xfrm>
        </p:spPr>
        <p:txBody>
          <a:bodyPr>
            <a:normAutofit/>
          </a:bodyPr>
          <a:lstStyle/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Start and stop operations 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Register work done and material usage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Proposal of material issue for production considering FIFO and expiration date of batches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Confirm finished production quantities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E4AEF-6C6A-4E39-671B-5FD819EFEF5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82976-F350-3882-EC4A-89666145258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18</a:t>
            </a:fld>
            <a:endParaRPr lang="en-D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1A8D4A-01A9-BCF9-BA10-C536352EB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000" y="693000"/>
            <a:ext cx="7012423" cy="3905969"/>
          </a:xfrm>
          <a:prstGeom prst="rect">
            <a:avLst/>
          </a:prstGeom>
          <a:ln>
            <a:noFill/>
          </a:ln>
          <a:effectLst>
            <a:outerShdw blurRad="292100" dist="165100" dir="2700000" algn="tl" rotWithShape="0">
              <a:schemeClr val="bg1">
                <a:lumMod val="65000"/>
                <a:alpha val="67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A11237-49E3-54D6-460C-69541E18A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000" y="3998168"/>
            <a:ext cx="3856703" cy="2166832"/>
          </a:xfrm>
          <a:prstGeom prst="rect">
            <a:avLst/>
          </a:prstGeom>
          <a:ln>
            <a:noFill/>
          </a:ln>
          <a:effectLst>
            <a:outerShdw blurRad="292100" dist="165100" dir="2700000" algn="tl" rotWithShape="0">
              <a:schemeClr val="bg1">
                <a:lumMod val="65000"/>
                <a:alpha val="6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4405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DF9F-BA08-0D96-F534-B1FE2EE4E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775" y="261000"/>
            <a:ext cx="2790825" cy="3168000"/>
          </a:xfrm>
        </p:spPr>
        <p:txBody>
          <a:bodyPr anchor="t"/>
          <a:lstStyle/>
          <a:p>
            <a:r>
              <a:rPr lang="en-US" sz="2400" dirty="0">
                <a:solidFill>
                  <a:srgbClr val="F87D24"/>
                </a:solidFill>
                <a:latin typeface="+mn-lt"/>
              </a:rPr>
              <a:t>4. </a:t>
            </a:r>
            <a:r>
              <a:rPr lang="en-US" dirty="0">
                <a:solidFill>
                  <a:srgbClr val="F87D24"/>
                </a:solidFill>
                <a:latin typeface="+mn-lt"/>
              </a:rPr>
              <a:t>Monitor</a:t>
            </a:r>
            <a:br>
              <a:rPr lang="en-US" sz="2400" dirty="0">
                <a:solidFill>
                  <a:srgbClr val="F87D24"/>
                </a:solidFill>
                <a:latin typeface="+mn-lt"/>
              </a:rPr>
            </a:br>
            <a:br>
              <a:rPr lang="en-US" sz="2400" dirty="0">
                <a:solidFill>
                  <a:srgbClr val="F87D24"/>
                </a:solidFill>
                <a:latin typeface="+mn-lt"/>
              </a:rPr>
            </a:br>
            <a:br>
              <a:rPr lang="en-US" sz="2400" dirty="0">
                <a:solidFill>
                  <a:srgbClr val="F87D24"/>
                </a:solidFill>
                <a:latin typeface="+mn-lt"/>
              </a:rPr>
            </a:br>
            <a:r>
              <a:rPr lang="en-US" sz="2400" b="1" dirty="0">
                <a:latin typeface="Titillium Web" panose="00000400000000000000" pitchFamily="2" charset="0"/>
              </a:rPr>
              <a:t>Identify critical situations to avoid delays by keeping an overview and the connection to the shop floor </a:t>
            </a:r>
            <a:br>
              <a:rPr lang="de-DE" sz="2400" b="1" dirty="0">
                <a:latin typeface="Titillium Web" panose="00000400000000000000" pitchFamily="2" charset="0"/>
              </a:rPr>
            </a:br>
            <a:br>
              <a:rPr lang="de-DE" sz="2400" b="1" dirty="0">
                <a:latin typeface="Titillium Web" panose="00000400000000000000" pitchFamily="2" charset="0"/>
              </a:rPr>
            </a:br>
            <a:endParaRPr lang="en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023D49-9AB5-F2CE-E5CA-F172E8B5FD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3429000"/>
            <a:ext cx="2790825" cy="2741613"/>
          </a:xfrm>
        </p:spPr>
        <p:txBody>
          <a:bodyPr>
            <a:normAutofit/>
          </a:bodyPr>
          <a:lstStyle/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Visualize your shop floor on a daily dashboard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Monitor the shop floor activities 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Track production progress in real-time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E4AEF-6C6A-4E39-671B-5FD819EFEF5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9DD94-577B-B5C0-6B43-FC650BC3E5B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82976-F350-3882-EC4A-89666145258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19</a:t>
            </a:fld>
            <a:endParaRPr lang="en-DK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0FE4E7-3946-480D-835B-4866E598AED5}"/>
              </a:ext>
            </a:extLst>
          </p:cNvPr>
          <p:cNvGrpSpPr/>
          <p:nvPr/>
        </p:nvGrpSpPr>
        <p:grpSpPr>
          <a:xfrm>
            <a:off x="4862354" y="1845000"/>
            <a:ext cx="6634320" cy="3171561"/>
            <a:chOff x="714881" y="1661129"/>
            <a:chExt cx="6634320" cy="317156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33586C-4CC5-40B4-8571-F5218D13BE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387"/>
            <a:stretch/>
          </p:blipFill>
          <p:spPr>
            <a:xfrm>
              <a:off x="718199" y="1661129"/>
              <a:ext cx="6623119" cy="172645"/>
            </a:xfrm>
            <a:prstGeom prst="rect">
              <a:avLst/>
            </a:prstGeom>
            <a:ln>
              <a:noFill/>
            </a:ln>
            <a:effectLst>
              <a:outerShdw blurRad="292100" dist="165100" dir="2700000" algn="tl" rotWithShape="0">
                <a:schemeClr val="bg1">
                  <a:lumMod val="65000"/>
                  <a:alpha val="67000"/>
                </a:schemeClr>
              </a:outerShdw>
            </a:effectLst>
          </p:spPr>
        </p:pic>
        <p:pic>
          <p:nvPicPr>
            <p:cNvPr id="12" name="Picture 1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5DDAEBAE-8168-497A-AA8D-5959B2770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81" y="1825891"/>
              <a:ext cx="6634320" cy="3006799"/>
            </a:xfrm>
            <a:prstGeom prst="rect">
              <a:avLst/>
            </a:prstGeom>
            <a:ln>
              <a:noFill/>
            </a:ln>
            <a:effectLst>
              <a:outerShdw blurRad="292100" dist="165100" dir="2700000" algn="tl" rotWithShape="0">
                <a:schemeClr val="bg1">
                  <a:lumMod val="65000"/>
                  <a:alpha val="67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39392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BBACF9-BD6A-91D8-038A-C366F435A2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6000" dirty="0"/>
              <a:t>Produce – </a:t>
            </a:r>
            <a:r>
              <a:rPr lang="en-GB" dirty="0"/>
              <a:t>Product overview</a:t>
            </a:r>
            <a:endParaRPr lang="en-DK" dirty="0">
              <a:solidFill>
                <a:schemeClr val="bg2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00DD4F-6E91-FAF9-929A-F5FDDDFF0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Cloud Apps</a:t>
            </a:r>
          </a:p>
        </p:txBody>
      </p:sp>
    </p:spTree>
    <p:extLst>
      <p:ext uri="{BB962C8B-B14F-4D97-AF65-F5344CB8AC3E}">
        <p14:creationId xmlns:p14="http://schemas.microsoft.com/office/powerpoint/2010/main" val="3578627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DF9F-BA08-0D96-F534-B1FE2EE4E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775" y="261000"/>
            <a:ext cx="2790825" cy="3168000"/>
          </a:xfrm>
        </p:spPr>
        <p:txBody>
          <a:bodyPr anchor="t"/>
          <a:lstStyle/>
          <a:p>
            <a:r>
              <a:rPr lang="en-US" sz="2400" dirty="0">
                <a:solidFill>
                  <a:srgbClr val="F87D24"/>
                </a:solidFill>
                <a:latin typeface="+mn-lt"/>
              </a:rPr>
              <a:t>4. </a:t>
            </a:r>
            <a:r>
              <a:rPr lang="en-US" dirty="0">
                <a:solidFill>
                  <a:srgbClr val="F87D24"/>
                </a:solidFill>
                <a:latin typeface="+mn-lt"/>
              </a:rPr>
              <a:t>Monitor</a:t>
            </a:r>
            <a:br>
              <a:rPr lang="en-US" sz="2400" dirty="0">
                <a:solidFill>
                  <a:srgbClr val="F87D24"/>
                </a:solidFill>
                <a:latin typeface="+mn-lt"/>
              </a:rPr>
            </a:br>
            <a:br>
              <a:rPr lang="en-US" sz="2400" dirty="0">
                <a:solidFill>
                  <a:srgbClr val="F87D24"/>
                </a:solidFill>
                <a:latin typeface="+mn-lt"/>
              </a:rPr>
            </a:br>
            <a:br>
              <a:rPr lang="en-US" sz="2400" dirty="0">
                <a:solidFill>
                  <a:srgbClr val="F87D24"/>
                </a:solidFill>
                <a:latin typeface="+mn-lt"/>
              </a:rPr>
            </a:br>
            <a:r>
              <a:rPr lang="en-US" sz="2400" b="1" dirty="0">
                <a:latin typeface="Titillium Web" panose="00000400000000000000" pitchFamily="2" charset="0"/>
              </a:rPr>
              <a:t>Keep track of planned and actual expenses.</a:t>
            </a:r>
            <a:br>
              <a:rPr lang="de-DE" sz="2400" b="1" dirty="0">
                <a:latin typeface="Titillium Web" panose="00000400000000000000" pitchFamily="2" charset="0"/>
              </a:rPr>
            </a:br>
            <a:br>
              <a:rPr lang="de-DE" sz="2400" b="1" dirty="0">
                <a:latin typeface="Titillium Web" panose="00000400000000000000" pitchFamily="2" charset="0"/>
              </a:rPr>
            </a:br>
            <a:br>
              <a:rPr lang="de-DE" sz="2400" b="1" dirty="0">
                <a:latin typeface="Titillium Web" panose="00000400000000000000" pitchFamily="2" charset="0"/>
              </a:rPr>
            </a:br>
            <a:endParaRPr lang="en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023D49-9AB5-F2CE-E5CA-F172E8B5FD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3429000"/>
            <a:ext cx="2790825" cy="2741613"/>
          </a:xfrm>
        </p:spPr>
        <p:txBody>
          <a:bodyPr>
            <a:normAutofit/>
          </a:bodyPr>
          <a:lstStyle/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Production order detail view to analyze issues during production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Detailed order and operation status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Planned vs. actual materials and times</a:t>
            </a:r>
          </a:p>
          <a:p>
            <a:pPr marL="287337" lvl="1" indent="-28575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1000" dirty="0"/>
              <a:t>Work history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E4AEF-6C6A-4E39-671B-5FD819EFEF5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82976-F350-3882-EC4A-89666145258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20</a:t>
            </a:fld>
            <a:endParaRPr lang="en-DK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C6B3D3-F05D-48B3-818D-969020F67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013" y="808297"/>
            <a:ext cx="6792273" cy="3265596"/>
          </a:xfrm>
          <a:prstGeom prst="rect">
            <a:avLst/>
          </a:prstGeom>
          <a:ln>
            <a:noFill/>
          </a:ln>
          <a:effectLst>
            <a:outerShdw blurRad="292100" dist="165100" dir="2700000" algn="tl" rotWithShape="0">
              <a:schemeClr val="bg1">
                <a:lumMod val="65000"/>
                <a:alpha val="67000"/>
              </a:schemeClr>
            </a:outerShdw>
          </a:effectLst>
        </p:spPr>
      </p:pic>
      <p:pic>
        <p:nvPicPr>
          <p:cNvPr id="14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A41FBC-D81B-47DA-B7FB-D73899759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82" t="18146" r="6185" b="4421"/>
          <a:stretch/>
        </p:blipFill>
        <p:spPr>
          <a:xfrm>
            <a:off x="5071028" y="2220644"/>
            <a:ext cx="4255822" cy="3515100"/>
          </a:xfrm>
          <a:prstGeom prst="rect">
            <a:avLst/>
          </a:prstGeom>
          <a:ln>
            <a:noFill/>
          </a:ln>
          <a:effectLst>
            <a:outerShdw blurRad="292100" dist="165100" dir="2700000" algn="tl" rotWithShape="0">
              <a:schemeClr val="bg1">
                <a:lumMod val="65000"/>
                <a:alpha val="6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1587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9475F-63CC-5984-BD37-2C538E020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24E8F-2C3A-8872-F5DC-60C05883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14AD3-2CEF-F680-44C4-42FE27604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21</a:t>
            </a:fld>
            <a:endParaRPr lang="en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34CBF-5DA9-CA74-E95A-3B40D6A28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Denmark </a:t>
            </a:r>
            <a:br>
              <a:rPr lang="en-US" b="1" dirty="0"/>
            </a:br>
            <a:r>
              <a:rPr lang="en-US" dirty="0"/>
              <a:t>Boyum IT Solutions A/S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Germany</a:t>
            </a:r>
            <a:br>
              <a:rPr lang="en-US" b="1" dirty="0"/>
            </a:br>
            <a:r>
              <a:rPr lang="en-US" dirty="0"/>
              <a:t>Boyum IT Solutions GmbH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USA </a:t>
            </a:r>
            <a:br>
              <a:rPr lang="en-US" b="1" dirty="0"/>
            </a:br>
            <a:r>
              <a:rPr lang="en-US" dirty="0"/>
              <a:t>Boyum IT Solutions Ins.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Belgium</a:t>
            </a:r>
            <a:br>
              <a:rPr lang="en-US" b="1" dirty="0"/>
            </a:br>
            <a:r>
              <a:rPr lang="en-US" dirty="0"/>
              <a:t>Boyum IT Solutions </a:t>
            </a:r>
            <a:r>
              <a:rPr lang="en-US" dirty="0" err="1"/>
              <a:t>bv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Spain </a:t>
            </a:r>
            <a:br>
              <a:rPr lang="en-US" dirty="0"/>
            </a:br>
            <a:r>
              <a:rPr lang="en-US" dirty="0"/>
              <a:t>Boyum IT Solutions S.L.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Hungary</a:t>
            </a:r>
            <a:br>
              <a:rPr lang="en-US" b="1" dirty="0"/>
            </a:br>
            <a:r>
              <a:rPr lang="en-US" dirty="0"/>
              <a:t>Boyum IT Development Center</a:t>
            </a:r>
          </a:p>
        </p:txBody>
      </p:sp>
    </p:spTree>
    <p:extLst>
      <p:ext uri="{BB962C8B-B14F-4D97-AF65-F5344CB8AC3E}">
        <p14:creationId xmlns:p14="http://schemas.microsoft.com/office/powerpoint/2010/main" val="2725899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D50CDA1-CC2B-B236-CF13-09DCE025AB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Get your 20-day free trial</a:t>
            </a:r>
            <a:endParaRPr lang="en-DK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3760939B-B9F7-6BD3-D725-ABFAE7EAC8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Contact us!</a:t>
            </a: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6E9B2F-4599-EE08-1263-9DF25ECF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95DC-1FD2-4C66-AA0C-C3E9205C126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681DC-CDC2-CD40-6EFD-B8DB4FB88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D9D9BB-F947-088C-6F6C-12E47749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8414157-8E4F-4312-B246-8118ECF9C408}" type="slidenum">
              <a:rPr lang="en-DK" smtClean="0"/>
              <a:pPr/>
              <a:t>22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715917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5C0716-8DFE-8938-52A0-F54A3CA90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How can this document help you? </a:t>
            </a:r>
            <a:endParaRPr lang="en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C10E0-7A71-018B-7852-6DCED4C9C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209D7E-1243-0D96-11A1-520B9DAA2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3</a:t>
            </a:fld>
            <a:endParaRPr lang="en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02E6A1-ED48-9230-93A8-AF6B71B55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pPr marL="457200" indent="-457200">
              <a:lnSpc>
                <a:spcPct val="100000"/>
              </a:lnSpc>
            </a:pPr>
            <a:r>
              <a:rPr lang="en-US" sz="1200" dirty="0"/>
              <a:t>Understand the value  Produce can deliver to your company</a:t>
            </a:r>
            <a:br>
              <a:rPr lang="en-US" sz="1200" dirty="0"/>
            </a:br>
            <a:endParaRPr lang="en-US" sz="1200" dirty="0"/>
          </a:p>
          <a:p>
            <a:pPr marL="457200" indent="-457200">
              <a:lnSpc>
                <a:spcPct val="100000"/>
              </a:lnSpc>
            </a:pPr>
            <a:r>
              <a:rPr lang="en-US" sz="1200" dirty="0"/>
              <a:t>Who is Produce aimed at and what jobs can it solve</a:t>
            </a:r>
            <a:br>
              <a:rPr lang="en-US" sz="1200" dirty="0"/>
            </a:br>
            <a:endParaRPr lang="en-US" sz="1200" dirty="0"/>
          </a:p>
          <a:p>
            <a:pPr marL="457200" indent="-457200">
              <a:lnSpc>
                <a:spcPct val="100000"/>
              </a:lnSpc>
            </a:pPr>
            <a:r>
              <a:rPr lang="en-US" sz="1200" dirty="0"/>
              <a:t>Get an overview of the solutions we have for the execution of the jobs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5818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DBD41-606B-3B85-B523-F3EFE73AB6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800" dirty="0">
                <a:latin typeface="+mj-lt"/>
              </a:rPr>
              <a:t>What is Produce?</a:t>
            </a:r>
            <a:br>
              <a:rPr lang="en-US" sz="1800" dirty="0">
                <a:solidFill>
                  <a:schemeClr val="bg1"/>
                </a:solidFill>
                <a:latin typeface="+mj-lt"/>
              </a:rPr>
            </a:br>
            <a:endParaRPr lang="en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CE7C27-502B-0EC0-9D7E-177D43F0C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C6F96-E56D-F85E-423A-F5ED86A2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4</a:t>
            </a:fld>
            <a:endParaRPr lang="en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DE25E-2108-4639-9AB7-DC24DE7989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comprehensive production order backlog management that helps to </a:t>
            </a:r>
            <a:r>
              <a:rPr lang="en-US" b="1" dirty="0"/>
              <a:t>manage and execute production orders</a:t>
            </a:r>
            <a:r>
              <a:rPr lang="en-US" dirty="0"/>
              <a:t> by providing </a:t>
            </a:r>
            <a:r>
              <a:rPr lang="en-US" b="1" dirty="0"/>
              <a:t>real-time communication to shop floor manager and operator</a:t>
            </a:r>
            <a:r>
              <a:rPr lang="en-US" dirty="0"/>
              <a:t>, increasing work performance on the shop floor.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157344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DBD41-606B-3B85-B523-F3EFE73AB6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800" dirty="0">
                <a:latin typeface="+mj-lt"/>
              </a:rPr>
              <a:t>Who is it designed for?</a:t>
            </a:r>
            <a:br>
              <a:rPr lang="en-US" sz="1800" dirty="0">
                <a:solidFill>
                  <a:schemeClr val="bg1"/>
                </a:solidFill>
                <a:latin typeface="+mj-lt"/>
              </a:rPr>
            </a:br>
            <a:endParaRPr lang="en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CE7C27-502B-0EC0-9D7E-177D43F0C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CB44-880E-42C3-BD24-E59497928D07}" type="datetimeyyyy">
              <a:rPr lang="en-DK" smtClean="0"/>
              <a:pPr/>
              <a:t>2023</a:t>
            </a:fld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C6F96-E56D-F85E-423A-F5ED86A2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5</a:t>
            </a:fld>
            <a:endParaRPr lang="en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DE25E-2108-4639-9AB7-DC24DE7989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Produce is aimed at manufacturing customers from discrete or process manufacturing who want to maximize their shop floor performance through </a:t>
            </a:r>
            <a:r>
              <a:rPr lang="en-US" b="1" dirty="0"/>
              <a:t>effortless prioritization of production orders and direct communication to operators, without manual paper printouts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3522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D290278-B72C-04F9-FFB4-5CCBE2FAF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65" y="684000"/>
            <a:ext cx="2789586" cy="2168738"/>
          </a:xfrm>
        </p:spPr>
        <p:txBody>
          <a:bodyPr/>
          <a:lstStyle/>
          <a:p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Shop floor Manager</a:t>
            </a:r>
            <a:endParaRPr lang="en-DK" sz="2400" dirty="0">
              <a:solidFill>
                <a:srgbClr val="00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52B4F6-B056-9ACF-2CF9-D7BEE9B55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2AE-582E-4D6D-BC84-04D2234FEE26}" type="datetimeyyyy">
              <a:rPr lang="en-DK" smtClean="0"/>
              <a:t>2023</a:t>
            </a:fld>
            <a:endParaRPr lang="en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7E194-24A6-B8E4-457B-49F313A51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Boyum IT Solutions</a:t>
            </a:r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47FAC-95BA-BF51-5963-1930ABD8A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6</a:t>
            </a:fld>
            <a:endParaRPr lang="en-DK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EECF536-2868-4802-415A-852F633309B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95325" y="3789001"/>
            <a:ext cx="2808288" cy="2385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>
                <a:srgbClr val="F87D24"/>
              </a:buClr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Main jobs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85664" indent="-285664" defTabSz="914126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manage and release production orders </a:t>
            </a:r>
          </a:p>
          <a:p>
            <a:pPr marL="285664" indent="-285664" defTabSz="914126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prioritize production orders as rough planning</a:t>
            </a:r>
          </a:p>
          <a:p>
            <a:pPr marL="285664" indent="-285664" defTabSz="914126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monitor production orders and track progress in real time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21179E7-246C-C09D-E53D-5B5FF95AB2C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152000" y="3789000"/>
            <a:ext cx="3744000" cy="2375263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87D24"/>
              </a:buClr>
              <a:buSz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Pains</a:t>
            </a:r>
            <a:endParaRPr lang="de-DE" dirty="0">
              <a:solidFill>
                <a:srgbClr val="000000"/>
              </a:solidFill>
            </a:endParaRPr>
          </a:p>
          <a:p>
            <a:pPr marL="285664" indent="-285664" defTabSz="914126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no real-time shop floor function available</a:t>
            </a:r>
          </a:p>
          <a:p>
            <a:pPr marL="285664" indent="-285664" defTabSz="914126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not able to keep up with changes, completion, issues…  on production orders</a:t>
            </a:r>
          </a:p>
          <a:p>
            <a:pPr marL="285664" indent="-285664" defTabSz="914126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no real-time monitoring of production orders and visualization of the production progress</a:t>
            </a:r>
          </a:p>
          <a:p>
            <a:pPr marL="285664" indent="-285664" defTabSz="914126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overview, prioritization, and release of production orders is too cumbersome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8CE59EC-7D65-740A-11C6-1E89D0B0677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688388" y="3789000"/>
            <a:ext cx="2800350" cy="2375263"/>
          </a:xfrm>
        </p:spPr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Gains</a:t>
            </a:r>
          </a:p>
          <a:p>
            <a:pPr marL="285664" indent="-285664" defTabSz="914126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smart production order list</a:t>
            </a:r>
          </a:p>
          <a:p>
            <a:pPr marL="285664" indent="-285664" defTabSz="914126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automatic prioritization of production orders for rough planning</a:t>
            </a:r>
          </a:p>
          <a:p>
            <a:pPr marL="285664" indent="-285664" defTabSz="914126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easy real-time access to the progress of individual operation steps</a:t>
            </a:r>
          </a:p>
          <a:p>
            <a:pPr marL="285664" indent="-285664" defTabSz="914126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production order status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12CFAE-0F48-B1F4-2E46-9B2F47443F1F}"/>
              </a:ext>
            </a:extLst>
          </p:cNvPr>
          <p:cNvSpPr txBox="1"/>
          <p:nvPr/>
        </p:nvSpPr>
        <p:spPr>
          <a:xfrm>
            <a:off x="4656138" y="684000"/>
            <a:ext cx="287972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F87D24"/>
                </a:solidFill>
                <a:effectLst/>
                <a:uLnTx/>
                <a:uFillTx/>
                <a:latin typeface="Titillium Web"/>
                <a:ea typeface="+mn-ea"/>
                <a:cs typeface="+mn-cs"/>
              </a:rPr>
              <a:t>“I </a:t>
            </a:r>
            <a:r>
              <a:rPr lang="en-US" sz="2000" i="1" dirty="0">
                <a:solidFill>
                  <a:srgbClr val="F87D24"/>
                </a:solidFill>
                <a:latin typeface="Titillium Web"/>
              </a:rPr>
              <a:t>use Produce to organize production orders, and track work in progress in real-time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F87D24"/>
                </a:solidFill>
                <a:effectLst/>
                <a:uLnTx/>
                <a:uFillTx/>
                <a:latin typeface="Titillium Web"/>
                <a:ea typeface="+mn-ea"/>
                <a:cs typeface="+mn-cs"/>
              </a:rPr>
              <a:t>.</a:t>
            </a:r>
            <a:r>
              <a:rPr kumimoji="0" lang="de-DE" sz="2000" i="1" u="none" strike="noStrike" kern="1200" cap="none" spc="0" normalizeH="0" baseline="0" noProof="0" dirty="0">
                <a:ln>
                  <a:noFill/>
                </a:ln>
                <a:solidFill>
                  <a:srgbClr val="F87D24"/>
                </a:solidFill>
                <a:effectLst/>
                <a:uLnTx/>
                <a:uFillTx/>
                <a:latin typeface="Titillium Web"/>
                <a:ea typeface="+mn-ea"/>
                <a:cs typeface="+mn-cs"/>
              </a:rPr>
              <a:t>“</a:t>
            </a:r>
            <a:b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F87D24"/>
                </a:solidFill>
                <a:effectLst/>
                <a:uLnTx/>
                <a:uFillTx/>
                <a:latin typeface="Titillium Web"/>
                <a:ea typeface="+mn-ea"/>
                <a:cs typeface="+mn-cs"/>
              </a:rPr>
            </a:br>
            <a:b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F87D24"/>
                </a:solidFill>
                <a:effectLst/>
                <a:uLnTx/>
                <a:uFillTx/>
                <a:latin typeface="Titillium Web"/>
                <a:ea typeface="+mn-ea"/>
                <a:cs typeface="+mn-cs"/>
              </a:rPr>
            </a:b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F87D24"/>
                </a:solidFill>
                <a:effectLst/>
                <a:uLnTx/>
                <a:uFillTx/>
                <a:latin typeface="Titillium Web"/>
                <a:ea typeface="+mn-ea"/>
                <a:cs typeface="+mn-cs"/>
              </a:rPr>
              <a:t>//John, Shop floor manager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87D24"/>
              </a:solidFill>
              <a:effectLst/>
              <a:uLnTx/>
              <a:uFillTx/>
              <a:latin typeface="Titillium Web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160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D290278-B72C-04F9-FFB4-5CCBE2FAF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65" y="684000"/>
            <a:ext cx="2789586" cy="216873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tillium Web SemiBold"/>
                <a:ea typeface="+mn-ea"/>
                <a:cs typeface="+mn-cs"/>
              </a:rPr>
              <a:t>Shop floor </a:t>
            </a:r>
            <a:r>
              <a:rPr lang="en-US" sz="2400" b="1" dirty="0">
                <a:latin typeface="Titillium Web SemiBold"/>
                <a:ea typeface="+mn-ea"/>
                <a:cs typeface="+mn-cs"/>
              </a:rPr>
              <a:t>Operator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tillium Web SemiBold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52B4F6-B056-9ACF-2CF9-D7BEE9B55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62AE-582E-4D6D-BC84-04D2234FEE26}" type="datetimeyyyy">
              <a:rPr lang="en-DK" smtClean="0"/>
              <a:t>2023</a:t>
            </a:fld>
            <a:endParaRPr lang="en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7E194-24A6-B8E4-457B-49F313A51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Boyum IT Solutions</a:t>
            </a:r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47FAC-95BA-BF51-5963-1930ABD8A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050"/>
              <a:t>|  </a:t>
            </a:r>
            <a:fld id="{E8414157-8E4F-4312-B246-8118ECF9C408}" type="slidenum">
              <a:rPr lang="en-DK" smtClean="0"/>
              <a:pPr/>
              <a:t>7</a:t>
            </a:fld>
            <a:endParaRPr lang="en-DK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EECF536-2868-4802-415A-852F633309B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95325" y="3789000"/>
            <a:ext cx="2808288" cy="2591635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Main jobs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85664" indent="-285664" defTabSz="914126">
              <a:buFont typeface="Arial" panose="020B0604020202020204" pitchFamily="34" charset="0"/>
              <a:buChar char="•"/>
              <a:defRPr/>
            </a:pPr>
            <a:r>
              <a:rPr lang="en-US" dirty="0"/>
              <a:t>processing of released production orders</a:t>
            </a:r>
          </a:p>
          <a:p>
            <a:pPr marL="285664" indent="-285664" defTabSz="914126">
              <a:buFont typeface="Arial" panose="020B0604020202020204" pitchFamily="34" charset="0"/>
              <a:buChar char="•"/>
              <a:defRPr/>
            </a:pPr>
            <a:r>
              <a:rPr lang="en-US" dirty="0"/>
              <a:t>start and stop operations </a:t>
            </a:r>
          </a:p>
          <a:p>
            <a:pPr marL="285664" indent="-285664" defTabSz="914126">
              <a:buFont typeface="Arial" panose="020B0604020202020204" pitchFamily="34" charset="0"/>
              <a:buChar char="•"/>
              <a:defRPr/>
            </a:pPr>
            <a:r>
              <a:rPr lang="en-US" dirty="0"/>
              <a:t>register work done and material usage</a:t>
            </a:r>
            <a:endParaRPr lang="en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21179E7-246C-C09D-E53D-5B5FF95AB2C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152000" y="3789000"/>
            <a:ext cx="3888000" cy="2591635"/>
          </a:xfrm>
        </p:spPr>
        <p:txBody>
          <a:bodyPr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Pains</a:t>
            </a:r>
          </a:p>
          <a:p>
            <a:pPr marL="285664" indent="-285664" defTabSz="914126">
              <a:buFont typeface="Arial" panose="020B0604020202020204" pitchFamily="34" charset="0"/>
              <a:buChar char="•"/>
              <a:defRPr/>
            </a:pPr>
            <a:r>
              <a:rPr lang="en-US" sz="2500" dirty="0"/>
              <a:t>a lot of paperwork, as time and material is manually recorded on printed production orders</a:t>
            </a:r>
          </a:p>
          <a:p>
            <a:pPr marL="285664" indent="-285664" defTabSz="914126">
              <a:buFont typeface="Arial" panose="020B0604020202020204" pitchFamily="34" charset="0"/>
              <a:buChar char="•"/>
              <a:defRPr/>
            </a:pPr>
            <a:r>
              <a:rPr lang="en-US" sz="2500" dirty="0"/>
              <a:t>changes to production orders are not visible as new printouts are required </a:t>
            </a:r>
          </a:p>
          <a:p>
            <a:pPr marL="285664" indent="-285664" defTabSz="914126">
              <a:buFont typeface="Arial" panose="020B0604020202020204" pitchFamily="34" charset="0"/>
              <a:buChar char="•"/>
              <a:defRPr/>
            </a:pPr>
            <a:r>
              <a:rPr lang="en-US" sz="2500" dirty="0"/>
              <a:t>missing online access to information that’s relevant to production (e.g. material and resource requirements, stock levels, production instructions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87D24"/>
              </a:buClr>
              <a:buSz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8CE59EC-7D65-740A-11C6-1E89D0B0677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688388" y="3789000"/>
            <a:ext cx="2808287" cy="259163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Gains</a:t>
            </a:r>
          </a:p>
          <a:p>
            <a:pPr marL="285664" lvl="1" indent="-285664" defTabSz="914126" fontAlgn="base">
              <a:spcBef>
                <a:spcPts val="600"/>
              </a:spcBef>
              <a:spcAft>
                <a:spcPct val="0"/>
              </a:spcAft>
              <a:buClr>
                <a:srgbClr val="474747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display work list for the next production period </a:t>
            </a:r>
          </a:p>
          <a:p>
            <a:pPr marL="285664" lvl="1" indent="-285664" defTabSz="914126" fontAlgn="base">
              <a:spcBef>
                <a:spcPts val="600"/>
              </a:spcBef>
              <a:spcAft>
                <a:spcPct val="0"/>
              </a:spcAft>
              <a:buClr>
                <a:srgbClr val="474747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access to material and resource requirements</a:t>
            </a:r>
          </a:p>
          <a:p>
            <a:pPr marL="285664" lvl="1" indent="-285664" defTabSz="914126" fontAlgn="base">
              <a:spcBef>
                <a:spcPts val="600"/>
              </a:spcBef>
              <a:spcAft>
                <a:spcPct val="0"/>
              </a:spcAft>
              <a:buClr>
                <a:srgbClr val="474747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start and stop operations and collect time and material requirements efficiently </a:t>
            </a:r>
            <a:endParaRPr lang="de-D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12CFAE-0F48-B1F4-2E46-9B2F47443F1F}"/>
              </a:ext>
            </a:extLst>
          </p:cNvPr>
          <p:cNvSpPr txBox="1"/>
          <p:nvPr/>
        </p:nvSpPr>
        <p:spPr>
          <a:xfrm>
            <a:off x="4656138" y="684000"/>
            <a:ext cx="2879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F87D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“I </a:t>
            </a:r>
            <a:r>
              <a:rPr lang="en-US" sz="2000" i="1" dirty="0">
                <a:solidFill>
                  <a:srgbClr val="F87D24"/>
                </a:solidFill>
                <a:latin typeface="Inter" panose="02000503000000020004" pitchFamily="2" charset="0"/>
                <a:ea typeface="Inter" panose="02000503000000020004" pitchFamily="2" charset="0"/>
              </a:rPr>
              <a:t>use Produce to </a:t>
            </a:r>
            <a:r>
              <a:rPr lang="de-DE" sz="2000" i="1" dirty="0">
                <a:solidFill>
                  <a:srgbClr val="F87D24"/>
                </a:solidFill>
                <a:latin typeface="Inter" panose="02000503000000020004" pitchFamily="2" charset="0"/>
                <a:ea typeface="Inter" panose="02000503000000020004" pitchFamily="2" charset="0"/>
              </a:rPr>
              <a:t> s</a:t>
            </a:r>
            <a:r>
              <a:rPr lang="en-US" sz="2000" i="1" dirty="0">
                <a:solidFill>
                  <a:srgbClr val="F87D24"/>
                </a:solidFill>
                <a:latin typeface="Inter" panose="02000503000000020004" pitchFamily="2" charset="0"/>
                <a:ea typeface="Inter" panose="02000503000000020004" pitchFamily="2" charset="0"/>
              </a:rPr>
              <a:t>tart and stop operations and collect time and material requirements in an efficient way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F87D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  <a:r>
              <a:rPr kumimoji="0" lang="de-DE" sz="2000" i="1" u="none" strike="noStrike" kern="1200" cap="none" spc="0" normalizeH="0" baseline="0" noProof="0" dirty="0">
                <a:ln>
                  <a:noFill/>
                </a:ln>
                <a:solidFill>
                  <a:srgbClr val="F87D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“</a:t>
            </a:r>
            <a:br>
              <a:rPr kumimoji="0" lang="de-DE" sz="1600" b="1" i="1" u="none" strike="noStrike" kern="1200" cap="none" spc="0" normalizeH="0" baseline="0" noProof="0" dirty="0">
                <a:ln>
                  <a:noFill/>
                </a:ln>
                <a:solidFill>
                  <a:srgbClr val="F87D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br>
              <a:rPr kumimoji="0" lang="de-DE" sz="1200" i="1" u="none" strike="noStrike" kern="1200" cap="none" spc="0" normalizeH="0" baseline="0" noProof="0" dirty="0">
                <a:ln>
                  <a:noFill/>
                </a:ln>
                <a:solidFill>
                  <a:srgbClr val="F87D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de-DE" sz="1200" i="1" u="none" strike="noStrike" kern="1200" cap="none" spc="0" normalizeH="0" baseline="0" noProof="0" dirty="0">
                <a:ln>
                  <a:noFill/>
                </a:ln>
                <a:solidFill>
                  <a:srgbClr val="F87D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Sam, Shop floor operator</a:t>
            </a:r>
            <a:endParaRPr kumimoji="0" lang="en-US" sz="1200" i="1" u="none" strike="noStrike" kern="1200" cap="none" spc="0" normalizeH="0" baseline="0" noProof="0" dirty="0">
              <a:ln>
                <a:noFill/>
              </a:ln>
              <a:solidFill>
                <a:srgbClr val="F87D24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597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4F7B799-7554-8C80-0C49-BB739524B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775" y="477000"/>
            <a:ext cx="2790825" cy="1224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Get your work done</a:t>
            </a:r>
            <a:endParaRPr lang="en-DK" dirty="0">
              <a:solidFill>
                <a:schemeClr val="tx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8F218D0-0B83-2AB4-7AD3-5626022DB2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1845000"/>
            <a:ext cx="2790825" cy="4325613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b="1" dirty="0"/>
              <a:t>Shop floor manager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Organize and prioritize production orders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Provide production orders for the shop floor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Monitor production progress in real-time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b="1" dirty="0"/>
              <a:t>Shop floor operator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Select and execute production orders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Get fast access to production relevant information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Start and stop operations and collect used time and material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F86CB-9331-E4AF-3CAE-65D08B8B7F7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6AAB0FA-080E-433E-B84F-0A0FB94CFC85}" type="datetimeyyyy">
              <a:rPr lang="en-DK" smtClean="0"/>
              <a:t>2023</a:t>
            </a:fld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71C97-36E7-C6D1-664E-52193564FEC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|  </a:t>
            </a:r>
            <a:fld id="{E8414157-8E4F-4312-B246-8118ECF9C408}" type="slidenum">
              <a:rPr lang="en-DK" smtClean="0"/>
              <a:pPr/>
              <a:t>8</a:t>
            </a:fld>
            <a:endParaRPr lang="en-DK" dirty="0"/>
          </a:p>
        </p:txBody>
      </p:sp>
      <p:pic>
        <p:nvPicPr>
          <p:cNvPr id="12" name="Picture 11" descr="A picture containing toy&#10;&#10;Description automatically generated">
            <a:extLst>
              <a:ext uri="{FF2B5EF4-FFF2-40B4-BE49-F238E27FC236}">
                <a16:creationId xmlns:a16="http://schemas.microsoft.com/office/drawing/2014/main" id="{EBE907D3-AA43-B753-91C3-EE9480348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2" t="11308" r="7368"/>
          <a:stretch/>
        </p:blipFill>
        <p:spPr>
          <a:xfrm>
            <a:off x="4079875" y="981000"/>
            <a:ext cx="7609732" cy="4957552"/>
          </a:xfrm>
          <a:prstGeom prst="rect">
            <a:avLst/>
          </a:prstGeom>
        </p:spPr>
      </p:pic>
      <p:cxnSp>
        <p:nvCxnSpPr>
          <p:cNvPr id="14" name="Elbow Connector 8">
            <a:extLst>
              <a:ext uri="{FF2B5EF4-FFF2-40B4-BE49-F238E27FC236}">
                <a16:creationId xmlns:a16="http://schemas.microsoft.com/office/drawing/2014/main" id="{5B07B7EB-2B34-46A2-A66F-BC189A93970E}"/>
              </a:ext>
            </a:extLst>
          </p:cNvPr>
          <p:cNvCxnSpPr>
            <a:cxnSpLocks/>
          </p:cNvCxnSpPr>
          <p:nvPr/>
        </p:nvCxnSpPr>
        <p:spPr>
          <a:xfrm rot="5400000">
            <a:off x="4070981" y="1581999"/>
            <a:ext cx="874966" cy="526002"/>
          </a:xfrm>
          <a:prstGeom prst="bentConnector3">
            <a:avLst/>
          </a:prstGeom>
          <a:ln w="12700" cap="sq">
            <a:solidFill>
              <a:schemeClr val="accent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2">
            <a:extLst>
              <a:ext uri="{FF2B5EF4-FFF2-40B4-BE49-F238E27FC236}">
                <a16:creationId xmlns:a16="http://schemas.microsoft.com/office/drawing/2014/main" id="{F68BAED7-92A8-462C-B660-C95AEE0B25B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54705" y="4333065"/>
            <a:ext cx="590167" cy="550174"/>
          </a:xfrm>
          <a:prstGeom prst="bentConnector3">
            <a:avLst/>
          </a:prstGeom>
          <a:ln w="12700" cap="sq">
            <a:solidFill>
              <a:schemeClr val="accent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ADBF02CC-EE09-423A-9937-8100D1FF83F3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67050" y="5140953"/>
            <a:ext cx="939867" cy="424442"/>
          </a:xfrm>
          <a:prstGeom prst="bentConnector3">
            <a:avLst/>
          </a:prstGeom>
          <a:ln w="12700" cap="sq">
            <a:solidFill>
              <a:schemeClr val="accent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A6DD19E-100B-4D88-9303-22C866C01FE2}"/>
              </a:ext>
            </a:extLst>
          </p:cNvPr>
          <p:cNvSpPr/>
          <p:nvPr/>
        </p:nvSpPr>
        <p:spPr>
          <a:xfrm>
            <a:off x="4245463" y="1008801"/>
            <a:ext cx="2148987" cy="26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Titillium Web"/>
                <a:ea typeface="+mn-ea"/>
                <a:cs typeface="+mn-cs"/>
              </a:rPr>
              <a:t>Shop floor managers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B905C6-BAF8-4CED-BA20-FAB173FE606E}"/>
              </a:ext>
            </a:extLst>
          </p:cNvPr>
          <p:cNvSpPr/>
          <p:nvPr/>
        </p:nvSpPr>
        <p:spPr>
          <a:xfrm>
            <a:off x="4174823" y="5162347"/>
            <a:ext cx="1763538" cy="429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Titillium Web"/>
                <a:ea typeface="+mn-ea"/>
                <a:cs typeface="+mn-cs"/>
              </a:rPr>
              <a:t>Shop floor operators Area 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5CDF14-0978-444E-A7F4-6F7ADFB7B78C}"/>
              </a:ext>
            </a:extLst>
          </p:cNvPr>
          <p:cNvSpPr/>
          <p:nvPr/>
        </p:nvSpPr>
        <p:spPr>
          <a:xfrm>
            <a:off x="8249498" y="5958674"/>
            <a:ext cx="1651118" cy="429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Titillium Web"/>
                <a:ea typeface="+mn-ea"/>
                <a:cs typeface="+mn-cs"/>
              </a:rPr>
              <a:t>Shop floor operators Area 2</a:t>
            </a:r>
          </a:p>
        </p:txBody>
      </p:sp>
    </p:spTree>
    <p:extLst>
      <p:ext uri="{BB962C8B-B14F-4D97-AF65-F5344CB8AC3E}">
        <p14:creationId xmlns:p14="http://schemas.microsoft.com/office/powerpoint/2010/main" val="1867175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F90CCA60-1EA1-3779-ED73-D9A4F73A8DB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44406" y="4363589"/>
            <a:ext cx="1512000" cy="1370821"/>
          </a:xfrm>
          <a:prstGeom prst="bentConnector3">
            <a:avLst>
              <a:gd name="adj1" fmla="val 85555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BA770C54-144E-4336-28D6-F23EA710D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3737"/>
            <a:ext cx="2807049" cy="2169001"/>
          </a:xfrm>
        </p:spPr>
        <p:txBody>
          <a:bodyPr/>
          <a:lstStyle/>
          <a:p>
            <a:r>
              <a:rPr lang="en-US" sz="2400" dirty="0">
                <a:solidFill>
                  <a:srgbClr val="F58531"/>
                </a:solidFill>
                <a:ea typeface="+mn-lt"/>
                <a:cs typeface="+mn-lt"/>
              </a:rPr>
              <a:t>Produce is the owner</a:t>
            </a:r>
            <a:r>
              <a:rPr lang="en-US" sz="2400" dirty="0">
                <a:ea typeface="+mn-lt"/>
                <a:cs typeface="+mn-lt"/>
              </a:rPr>
              <a:t> of the shop floor management and is working hand in hand with the ERP system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br>
              <a:rPr lang="en-US" sz="2400" dirty="0"/>
            </a:br>
            <a:br>
              <a:rPr lang="en-US" dirty="0"/>
            </a:br>
            <a:endParaRPr lang="en-DK" sz="1200" i="1" dirty="0">
              <a:solidFill>
                <a:srgbClr val="F87D24"/>
              </a:solidFill>
              <a:latin typeface="+mn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384C4-376E-ED2F-96BF-24EA67921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95DC-1FD2-4C66-AA0C-C3E9205C1267}" type="datetimeyyyy">
              <a:rPr lang="en-DK" smtClean="0"/>
              <a:t>2023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47FEAF-1DF8-B920-7B59-28E38AF9A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Inter" panose="02000503000000020004" pitchFamily="2" charset="0"/>
                <a:ea typeface="Inter" panose="02000503000000020004" pitchFamily="2" charset="0"/>
              </a:rPr>
              <a:t>General workflow</a:t>
            </a:r>
            <a:endParaRPr lang="en-DK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D6C0C-9B0C-249E-A30A-4E562D1E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8414157-8E4F-4312-B246-8118ECF9C408}" type="slidenum">
              <a:rPr lang="en-DK" smtClean="0"/>
              <a:pPr/>
              <a:t>9</a:t>
            </a:fld>
            <a:endParaRPr lang="en-DK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E6EA7C9-3C8E-D4E3-E488-D186F50838EC}"/>
              </a:ext>
            </a:extLst>
          </p:cNvPr>
          <p:cNvCxnSpPr/>
          <p:nvPr/>
        </p:nvCxnSpPr>
        <p:spPr>
          <a:xfrm>
            <a:off x="3864000" y="4653000"/>
            <a:ext cx="0" cy="46781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55B27AA-AC72-D05F-C1EF-35B8E0505576}"/>
              </a:ext>
            </a:extLst>
          </p:cNvPr>
          <p:cNvCxnSpPr>
            <a:cxnSpLocks/>
          </p:cNvCxnSpPr>
          <p:nvPr/>
        </p:nvCxnSpPr>
        <p:spPr>
          <a:xfrm flipH="1">
            <a:off x="4487483" y="5589000"/>
            <a:ext cx="600333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BBA06A3D-79C9-6269-6F88-1D1B9B38896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174140" y="4340402"/>
            <a:ext cx="1084138" cy="476683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28C351B1-4426-3526-83AB-94A70F4B4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7289359"/>
              </p:ext>
            </p:extLst>
          </p:nvPr>
        </p:nvGraphicFramePr>
        <p:xfrm>
          <a:off x="626368" y="3428374"/>
          <a:ext cx="10801349" cy="2736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251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oyum IT">
      <a:dk1>
        <a:srgbClr val="161618"/>
      </a:dk1>
      <a:lt1>
        <a:srgbClr val="D7D7D9"/>
      </a:lt1>
      <a:dk2>
        <a:srgbClr val="161618"/>
      </a:dk2>
      <a:lt2>
        <a:srgbClr val="FFFFFF"/>
      </a:lt2>
      <a:accent1>
        <a:srgbClr val="FF902E"/>
      </a:accent1>
      <a:accent2>
        <a:srgbClr val="FFD9B8"/>
      </a:accent2>
      <a:accent3>
        <a:srgbClr val="161618"/>
      </a:accent3>
      <a:accent4>
        <a:srgbClr val="D7D7D9"/>
      </a:accent4>
      <a:accent5>
        <a:srgbClr val="D7D7D9"/>
      </a:accent5>
      <a:accent6>
        <a:srgbClr val="3038C9"/>
      </a:accent6>
      <a:hlink>
        <a:srgbClr val="FF902E"/>
      </a:hlink>
      <a:folHlink>
        <a:srgbClr val="FFD9B8"/>
      </a:folHlink>
    </a:clrScheme>
    <a:fontScheme name="Boyum IT">
      <a:majorFont>
        <a:latin typeface="Titillium Web SemiBold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0CCB03E268E94C9BA69F513DB9A59A" ma:contentTypeVersion="14" ma:contentTypeDescription="Create a new document." ma:contentTypeScope="" ma:versionID="e9ca8671ec5c4efd551ad4126752475c">
  <xsd:schema xmlns:xsd="http://www.w3.org/2001/XMLSchema" xmlns:xs="http://www.w3.org/2001/XMLSchema" xmlns:p="http://schemas.microsoft.com/office/2006/metadata/properties" xmlns:ns2="548241dc-1492-479e-80a9-c1605b869682" xmlns:ns3="d8a18852-5dc7-4af6-9040-12a35f49acb3" targetNamespace="http://schemas.microsoft.com/office/2006/metadata/properties" ma:root="true" ma:fieldsID="4d310246cb3ac31f99d513f2a33cc415" ns2:_="" ns3:_="">
    <xsd:import namespace="548241dc-1492-479e-80a9-c1605b869682"/>
    <xsd:import namespace="d8a18852-5dc7-4af6-9040-12a35f49ac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8241dc-1492-479e-80a9-c1605b8696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0c79f01-a901-41ec-b834-bdc18c63b5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a18852-5dc7-4af6-9040-12a35f49acb3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d588c960-e1b2-443c-966e-aff3f746691d}" ma:internalName="TaxCatchAll" ma:showField="CatchAllData" ma:web="d8a18852-5dc7-4af6-9040-12a35f49ac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8241dc-1492-479e-80a9-c1605b869682">
      <Terms xmlns="http://schemas.microsoft.com/office/infopath/2007/PartnerControls"/>
    </lcf76f155ced4ddcb4097134ff3c332f>
    <TaxCatchAll xmlns="d8a18852-5dc7-4af6-9040-12a35f49acb3" xsi:nil="true"/>
  </documentManagement>
</p:properties>
</file>

<file path=customXml/itemProps1.xml><?xml version="1.0" encoding="utf-8"?>
<ds:datastoreItem xmlns:ds="http://schemas.openxmlformats.org/officeDocument/2006/customXml" ds:itemID="{9E4795BF-F90E-4432-BBD1-62725BAEDA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D4B260-476D-48F4-80A7-14AF73FE14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8241dc-1492-479e-80a9-c1605b869682"/>
    <ds:schemaRef ds:uri="d8a18852-5dc7-4af6-9040-12a35f49ac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A901C12-506E-4E97-8870-C8163E631C38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548241dc-1492-479e-80a9-c1605b869682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d8a18852-5dc7-4af6-9040-12a35f49acb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1293</Words>
  <Application>Microsoft Office PowerPoint</Application>
  <PresentationFormat>Widescreen</PresentationFormat>
  <Paragraphs>180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Inter</vt:lpstr>
      <vt:lpstr>Titillium Web</vt:lpstr>
      <vt:lpstr>Titillium Web SemiBold</vt:lpstr>
      <vt:lpstr>Wingdings</vt:lpstr>
      <vt:lpstr>Office Theme</vt:lpstr>
      <vt:lpstr>PowerPoint Presentation</vt:lpstr>
      <vt:lpstr>Produce – Product overview</vt:lpstr>
      <vt:lpstr>How can this document help you? </vt:lpstr>
      <vt:lpstr>What is Produce? </vt:lpstr>
      <vt:lpstr>Who is it designed for? </vt:lpstr>
      <vt:lpstr>Shop floor Manager</vt:lpstr>
      <vt:lpstr>Shop floor Operator</vt:lpstr>
      <vt:lpstr>Get your work done</vt:lpstr>
      <vt:lpstr>Produce is the owner of the shop floor management and is working hand in hand with the ERP system.   </vt:lpstr>
      <vt:lpstr>Produce is built up of 2 separate applications that work seamlessly together.</vt:lpstr>
      <vt:lpstr>1. Organize  Organize replenishment for the shop floor operators with a quick and smart overview of the production order backlog </vt:lpstr>
      <vt:lpstr>1. Organize   Get help with preparation and release of production orders for the shop floor operators </vt:lpstr>
      <vt:lpstr>2. Execute   Keep track on the shop floor order backlog and identify the next operations   </vt:lpstr>
      <vt:lpstr>2. Execute  Increase work performance by providing real-time production relevant information    </vt:lpstr>
      <vt:lpstr>2. Execute   Ensuring quality during the processing of operations    </vt:lpstr>
      <vt:lpstr>2. Execute   Show the operator which materials to pick from production stock and which components to be delivered through the logistics team     </vt:lpstr>
      <vt:lpstr>2. Execute  Get more transparency and automate communication between operators     </vt:lpstr>
      <vt:lpstr>3. PDC   Provide the Shop floor operators with a simple and smart user interface to collect production data  </vt:lpstr>
      <vt:lpstr>4. Monitor   Identify critical situations to avoid delays by keeping an overview and the connection to the shop floor   </vt:lpstr>
      <vt:lpstr>4. Monitor   Keep track of planned and actual expenses.   </vt:lpstr>
      <vt:lpstr>PowerPoint Presentation</vt:lpstr>
      <vt:lpstr>Get your 20-day free trial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Camilla Bundgaard Serup - Boyum IT</dc:creator>
  <cp:lastModifiedBy>Nadja Schaloske - Boyum IT</cp:lastModifiedBy>
  <cp:revision>75</cp:revision>
  <dcterms:created xsi:type="dcterms:W3CDTF">2022-10-12T07:24:24Z</dcterms:created>
  <dcterms:modified xsi:type="dcterms:W3CDTF">2023-01-18T09:29:19Z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0x010100E30CCB03E268E94C9BA69F513DB9A59A</vt:lpwstr>
  </property>
  <property fmtid="{D5CDD505-2E9C-101B-9397-08002B2CF9AE}" pid="3" name="MediaServiceImageTags">
    <vt:lpwstr/>
  </property>
</Properties>
</file>